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sldIdLst>
    <p:sldId id="256" r:id="rId3"/>
    <p:sldId id="285" r:id="rId4"/>
    <p:sldId id="344" r:id="rId5"/>
    <p:sldId id="287" r:id="rId6"/>
    <p:sldId id="291" r:id="rId7"/>
    <p:sldId id="292" r:id="rId8"/>
    <p:sldId id="298" r:id="rId9"/>
    <p:sldId id="301" r:id="rId10"/>
    <p:sldId id="294" r:id="rId11"/>
    <p:sldId id="295" r:id="rId12"/>
    <p:sldId id="321" r:id="rId13"/>
    <p:sldId id="300" r:id="rId14"/>
    <p:sldId id="304" r:id="rId15"/>
    <p:sldId id="341" r:id="rId16"/>
    <p:sldId id="340" r:id="rId17"/>
    <p:sldId id="328" r:id="rId18"/>
    <p:sldId id="325" r:id="rId19"/>
    <p:sldId id="288" r:id="rId20"/>
    <p:sldId id="314" r:id="rId21"/>
    <p:sldId id="319" r:id="rId22"/>
    <p:sldId id="326" r:id="rId23"/>
    <p:sldId id="330" r:id="rId24"/>
    <p:sldId id="331" r:id="rId25"/>
    <p:sldId id="332" r:id="rId26"/>
    <p:sldId id="329" r:id="rId27"/>
    <p:sldId id="338" r:id="rId28"/>
    <p:sldId id="333" r:id="rId29"/>
    <p:sldId id="346" r:id="rId30"/>
    <p:sldId id="335" r:id="rId31"/>
    <p:sldId id="334" r:id="rId32"/>
    <p:sldId id="349" r:id="rId33"/>
    <p:sldId id="350" r:id="rId34"/>
    <p:sldId id="351" r:id="rId35"/>
    <p:sldId id="337" r:id="rId36"/>
    <p:sldId id="347" r:id="rId37"/>
    <p:sldId id="316" r:id="rId38"/>
    <p:sldId id="317" r:id="rId39"/>
    <p:sldId id="318" r:id="rId40"/>
    <p:sldId id="353" r:id="rId41"/>
    <p:sldId id="307" r:id="rId42"/>
    <p:sldId id="308" r:id="rId43"/>
    <p:sldId id="309" r:id="rId44"/>
    <p:sldId id="354" r:id="rId45"/>
    <p:sldId id="355" r:id="rId46"/>
    <p:sldId id="356" r:id="rId47"/>
    <p:sldId id="343" r:id="rId48"/>
    <p:sldId id="358" r:id="rId49"/>
    <p:sldId id="357" r:id="rId50"/>
    <p:sldId id="342" r:id="rId51"/>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 加盐"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4425FB"/>
    <a:srgbClr val="FF0000"/>
    <a:srgbClr val="FFFFCC"/>
    <a:srgbClr val="A0F5FE"/>
    <a:srgbClr val="FBA3E2"/>
    <a:srgbClr val="99CCFF"/>
    <a:srgbClr val="ABF3C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570"/>
    <p:restoredTop sz="96193"/>
  </p:normalViewPr>
  <p:slideViewPr>
    <p:cSldViewPr showGuides="1">
      <p:cViewPr varScale="1">
        <p:scale>
          <a:sx n="92" d="100"/>
          <a:sy n="92" d="100"/>
        </p:scale>
        <p:origin x="108" y="312"/>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6" Type="http://schemas.openxmlformats.org/officeDocument/2006/relationships/commentAuthors" Target="commentAuthors.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notesMaster" Target="notesMasters/notesMaster1.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1-18T20:20:53.713" idx="1">
    <p:pos x="4224" y="192"/>
    <p:text>原文是近期，联系上下文，怀疑有误</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57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2"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58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buNone/>
            </a:pPr>
            <a:fld id="{9A0DB2DC-4C9A-4742-B13C-FB6460FD3503}" type="slidenum">
              <a:rPr lang="en-US" altLang="zh-CN" sz="1200" dirty="0"/>
            </a:fld>
            <a:endParaRPr lang="en-US" altLang="zh-CN"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7.xml"/><Relationship Id="rId4" Type="http://schemas.openxmlformats.org/officeDocument/2006/relationships/image" Target="../media/image13.wmf"/><Relationship Id="rId3" Type="http://schemas.openxmlformats.org/officeDocument/2006/relationships/oleObject" Target="../embeddings/oleObject3.bin"/><Relationship Id="rId2" Type="http://schemas.openxmlformats.org/officeDocument/2006/relationships/image" Target="../media/image12.wmf"/><Relationship Id="rId1"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灯片编号占位符 5"/>
          <p:cNvSpPr txBox="1">
            <a:spLocks noGrp="1"/>
          </p:cNvSpPr>
          <p:nvPr>
            <p:ph type="sldNum" sz="quarter" idx="12"/>
          </p:nvPr>
        </p:nvSpPr>
        <p:spPr>
          <a:ln/>
        </p:spPr>
        <p:txBody>
          <a:bodyPr/>
          <a:p>
            <a:pPr marL="0" indent="0" algn="r">
              <a:spcBef>
                <a:spcPct val="0"/>
              </a:spcBef>
              <a:buNone/>
            </a:pPr>
            <a:fld id="{9A0DB2DC-4C9A-4742-B13C-FB6460FD3503}" type="slidenum">
              <a:rPr lang="zh-CN" altLang="zh-CN" sz="1400" dirty="0">
                <a:solidFill>
                  <a:srgbClr val="000000"/>
                </a:solidFill>
              </a:rPr>
            </a:fld>
            <a:endParaRPr lang="zh-CN" altLang="zh-CN" sz="1400" dirty="0">
              <a:solidFill>
                <a:srgbClr val="000000"/>
              </a:solidFill>
            </a:endParaRPr>
          </a:p>
        </p:txBody>
      </p:sp>
      <p:sp>
        <p:nvSpPr>
          <p:cNvPr id="3075" name="Rectangle 2"/>
          <p:cNvSpPr>
            <a:spLocks noGrp="1"/>
          </p:cNvSpPr>
          <p:nvPr>
            <p:ph type="ctrTitle"/>
          </p:nvPr>
        </p:nvSpPr>
        <p:spPr>
          <a:xfrm>
            <a:off x="1116013" y="1573213"/>
            <a:ext cx="7143750" cy="1470025"/>
          </a:xfrm>
          <a:ln/>
        </p:spPr>
        <p:txBody>
          <a:bodyPr vert="horz" wrap="square" lIns="91440" tIns="45720" rIns="91440" bIns="45720" anchor="ctr"/>
          <a:p>
            <a:pPr>
              <a:lnSpc>
                <a:spcPct val="150000"/>
              </a:lnSpc>
              <a:buClrTx/>
              <a:buSzTx/>
              <a:buFontTx/>
            </a:pPr>
            <a:r>
              <a:rPr lang="zh-CN" altLang="zh-CN" sz="3200" dirty="0">
                <a:solidFill>
                  <a:srgbClr val="FF0000"/>
                </a:solidFill>
              </a:rPr>
              <a:t>Methods and Measurement Results of Digital Trade Measurement and Forward Thinking</a:t>
            </a:r>
            <a:br>
              <a:rPr lang="zh-CN" altLang="zh-CN" dirty="0">
                <a:solidFill>
                  <a:srgbClr val="FF0000"/>
                </a:solidFill>
              </a:rPr>
            </a:br>
            <a:endParaRPr lang="zh-CN" altLang="zh-CN" dirty="0">
              <a:solidFill>
                <a:srgbClr val="FF0000"/>
              </a:solidFill>
            </a:endParaRPr>
          </a:p>
        </p:txBody>
      </p:sp>
      <p:sp>
        <p:nvSpPr>
          <p:cNvPr id="3076" name="Rectangle 3"/>
          <p:cNvSpPr>
            <a:spLocks noGrp="1"/>
          </p:cNvSpPr>
          <p:nvPr>
            <p:ph type="subTitle" idx="1"/>
          </p:nvPr>
        </p:nvSpPr>
        <p:spPr>
          <a:xfrm>
            <a:off x="1371600" y="3213100"/>
            <a:ext cx="6400800" cy="1392238"/>
          </a:xfrm>
          <a:ln/>
        </p:spPr>
        <p:txBody>
          <a:bodyPr vert="horz" wrap="square" lIns="91440" tIns="45720" rIns="91440" bIns="45720" anchor="t"/>
          <a:p>
            <a:pPr>
              <a:lnSpc>
                <a:spcPct val="150000"/>
              </a:lnSpc>
              <a:buClrTx/>
              <a:buSzTx/>
              <a:buFontTx/>
            </a:pPr>
            <a:r>
              <a:rPr lang="zh-CN" altLang="zh-CN" sz="2400" dirty="0">
                <a:solidFill>
                  <a:srgbClr val="000000"/>
                </a:solidFill>
                <a:latin typeface="+mn-lt"/>
                <a:ea typeface="+mn-ea"/>
                <a:cs typeface="+mn-cs"/>
              </a:rPr>
              <a:t>Jia Huaiqin</a:t>
            </a:r>
            <a:endParaRPr lang="zh-CN" altLang="zh-CN" sz="2400" dirty="0">
              <a:solidFill>
                <a:srgbClr val="000000"/>
              </a:solidFill>
              <a:latin typeface="+mn-lt"/>
              <a:ea typeface="+mn-ea"/>
              <a:cs typeface="+mn-cs"/>
            </a:endParaRPr>
          </a:p>
          <a:p>
            <a:pPr>
              <a:lnSpc>
                <a:spcPct val="150000"/>
              </a:lnSpc>
              <a:buClrTx/>
              <a:buSzTx/>
              <a:buFontTx/>
            </a:pPr>
            <a:r>
              <a:rPr lang="zh-CN" altLang="zh-CN" sz="1800" dirty="0">
                <a:solidFill>
                  <a:srgbClr val="000000"/>
                </a:solidFill>
                <a:latin typeface="+mn-lt"/>
                <a:ea typeface="+mn-ea"/>
                <a:cs typeface="+mn-cs"/>
              </a:rPr>
              <a:t>Prof. of Economic Statistics, University of International Business and Economics</a:t>
            </a:r>
            <a:endParaRPr lang="zh-CN" altLang="zh-CN" sz="1800" dirty="0">
              <a:solidFill>
                <a:srgbClr val="000000"/>
              </a:solidFill>
              <a:latin typeface="+mn-lt"/>
              <a:ea typeface="+mn-ea"/>
              <a:cs typeface="+mn-cs"/>
            </a:endParaRPr>
          </a:p>
          <a:p>
            <a:pPr>
              <a:lnSpc>
                <a:spcPct val="150000"/>
              </a:lnSpc>
              <a:buClrTx/>
              <a:buSzTx/>
              <a:buFontTx/>
            </a:pPr>
            <a:r>
              <a:rPr lang="zh-CN" altLang="zh-CN" sz="1800" dirty="0">
                <a:solidFill>
                  <a:srgbClr val="000000"/>
                </a:solidFill>
                <a:latin typeface="+mn-lt"/>
                <a:ea typeface="+mn-ea"/>
                <a:cs typeface="+mn-cs"/>
              </a:rPr>
              <a:t>Minister of The Academic Committee of Statistical Society for Foreign Economic Relations and Trade of China</a:t>
            </a:r>
            <a:endParaRPr lang="zh-CN" altLang="zh-CN" sz="1800" dirty="0">
              <a:solidFill>
                <a:srgbClr val="000000"/>
              </a:solidFill>
              <a:latin typeface="+mn-lt"/>
              <a:ea typeface="+mn-ea"/>
              <a:cs typeface="+mn-cs"/>
            </a:endParaRPr>
          </a:p>
          <a:p>
            <a:pPr>
              <a:lnSpc>
                <a:spcPct val="150000"/>
              </a:lnSpc>
              <a:buClrTx/>
              <a:buSzTx/>
              <a:buFontTx/>
            </a:pPr>
            <a:r>
              <a:rPr lang="zh-CN" altLang="zh-CN" sz="1800" dirty="0">
                <a:solidFill>
                  <a:srgbClr val="000000"/>
                </a:solidFill>
                <a:latin typeface="+mn-lt"/>
                <a:ea typeface="+mn-ea"/>
                <a:cs typeface="+mn-cs"/>
              </a:rPr>
              <a:t>Expert of National Digital Trade Expert Group</a:t>
            </a:r>
            <a:endParaRPr lang="zh-CN" altLang="zh-CN" sz="2400" dirty="0">
              <a:solidFill>
                <a:srgbClr val="000000"/>
              </a:solidFill>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灯片编号占位符 1"/>
          <p:cNvSpPr txBox="1">
            <a:spLocks noGrp="1"/>
          </p:cNvSpPr>
          <p:nvPr>
            <p:ph type="sldNum" sz="quarter" idx="12"/>
          </p:nvPr>
        </p:nvSpPr>
        <p:spPr>
          <a:ln/>
        </p:spPr>
        <p:txBody>
          <a:bodyPr/>
          <a:p>
            <a:pPr marL="0" indent="0" algn="r">
              <a:spcBef>
                <a:spcPct val="0"/>
              </a:spcBef>
              <a:buNone/>
            </a:pPr>
            <a:fld id="{9A0DB2DC-4C9A-4742-B13C-FB6460FD3503}" type="slidenum">
              <a:rPr lang="zh-CN" altLang="zh-CN" sz="1400" dirty="0">
                <a:solidFill>
                  <a:srgbClr val="000000"/>
                </a:solidFill>
              </a:rPr>
            </a:fld>
            <a:endParaRPr lang="zh-CN" altLang="zh-CN" sz="1400" dirty="0">
              <a:solidFill>
                <a:srgbClr val="000000"/>
              </a:solidFill>
            </a:endParaRPr>
          </a:p>
        </p:txBody>
      </p:sp>
      <p:sp>
        <p:nvSpPr>
          <p:cNvPr id="12291" name="矩形 2"/>
          <p:cNvSpPr/>
          <p:nvPr/>
        </p:nvSpPr>
        <p:spPr>
          <a:xfrm>
            <a:off x="714375" y="214313"/>
            <a:ext cx="7786688" cy="646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zh-CN" altLang="zh-CN" sz="1800" dirty="0">
                <a:solidFill>
                  <a:srgbClr val="000000"/>
                </a:solidFill>
              </a:rPr>
              <a:t>Trade in Selected Services Types by ICT and Potentially ICT-Enabled Services Categories, 2014              [Millions of dollars]</a:t>
            </a:r>
            <a:endParaRPr lang="zh-CN" altLang="zh-CN" sz="1800" dirty="0">
              <a:solidFill>
                <a:srgbClr val="000000"/>
              </a:solidFill>
            </a:endParaRPr>
          </a:p>
        </p:txBody>
      </p:sp>
      <p:pic>
        <p:nvPicPr>
          <p:cNvPr id="12292" name="Picture 3"/>
          <p:cNvPicPr>
            <a:picLocks noChangeAspect="1"/>
          </p:cNvPicPr>
          <p:nvPr/>
        </p:nvPicPr>
        <p:blipFill>
          <a:blip r:embed="rId1"/>
          <a:stretch>
            <a:fillRect/>
          </a:stretch>
        </p:blipFill>
        <p:spPr>
          <a:xfrm>
            <a:off x="0" y="928688"/>
            <a:ext cx="4457700" cy="5038725"/>
          </a:xfrm>
          <a:prstGeom prst="rect">
            <a:avLst/>
          </a:prstGeom>
          <a:noFill/>
          <a:ln w="9525">
            <a:noFill/>
          </a:ln>
        </p:spPr>
      </p:pic>
      <p:pic>
        <p:nvPicPr>
          <p:cNvPr id="12293" name="Picture 4"/>
          <p:cNvPicPr>
            <a:picLocks noChangeAspect="1"/>
          </p:cNvPicPr>
          <p:nvPr/>
        </p:nvPicPr>
        <p:blipFill>
          <a:blip r:embed="rId2"/>
          <a:stretch>
            <a:fillRect/>
          </a:stretch>
        </p:blipFill>
        <p:spPr>
          <a:xfrm>
            <a:off x="4657725" y="1000125"/>
            <a:ext cx="4486275" cy="3848100"/>
          </a:xfrm>
          <a:prstGeom prst="rect">
            <a:avLst/>
          </a:prstGeom>
          <a:noFill/>
          <a:ln w="9525">
            <a:noFill/>
          </a:ln>
        </p:spPr>
      </p:pic>
      <p:sp>
        <p:nvSpPr>
          <p:cNvPr id="7" name="TextBox 6"/>
          <p:cNvSpPr txBox="1"/>
          <p:nvPr/>
        </p:nvSpPr>
        <p:spPr>
          <a:xfrm>
            <a:off x="4643438" y="4857750"/>
            <a:ext cx="4214813" cy="1477963"/>
          </a:xfrm>
          <a:prstGeom prst="rect">
            <a:avLst/>
          </a:prstGeom>
          <a:solidFill>
            <a:schemeClr val="accent5">
              <a:lumMod val="75000"/>
            </a:schemeClr>
          </a:solidFill>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1"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Trends in U.S. Trade in Information and Communications Technology (ICT) Services and in ICT-Enabled Services </a:t>
            </a:r>
            <a:r>
              <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By Alexis N. Grimm，</a:t>
            </a:r>
            <a:r>
              <a:rPr kumimoji="0" lang="zh-CN" altLang="zh-CN" sz="1800" b="0" i="1"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Current Business Review</a:t>
            </a:r>
            <a:r>
              <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 May 2006, USDOC.</a:t>
            </a: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灯片编号占位符 1"/>
          <p:cNvSpPr txBox="1">
            <a:spLocks noGrp="1"/>
          </p:cNvSpPr>
          <p:nvPr>
            <p:ph type="sldNum" sz="quarter" idx="12"/>
          </p:nvPr>
        </p:nvSpPr>
        <p:spPr>
          <a:xfrm>
            <a:off x="6588125" y="6361113"/>
            <a:ext cx="2133600" cy="476250"/>
          </a:xfrm>
          <a:ln/>
        </p:spPr>
        <p:txBody>
          <a:bodyPr/>
          <a:p>
            <a:pPr marL="0" indent="0" algn="r">
              <a:spcBef>
                <a:spcPct val="0"/>
              </a:spcBef>
              <a:buNone/>
            </a:pPr>
            <a:fld id="{9A0DB2DC-4C9A-4742-B13C-FB6460FD3503}" type="slidenum">
              <a:rPr lang="zh-CN" altLang="zh-CN" sz="1400" dirty="0">
                <a:solidFill>
                  <a:srgbClr val="000000"/>
                </a:solidFill>
              </a:rPr>
            </a:fld>
            <a:endParaRPr lang="zh-CN" altLang="zh-CN" sz="1400" dirty="0">
              <a:solidFill>
                <a:srgbClr val="000000"/>
              </a:solidFill>
            </a:endParaRPr>
          </a:p>
        </p:txBody>
      </p:sp>
      <p:sp>
        <p:nvSpPr>
          <p:cNvPr id="13315" name="文本框 1"/>
          <p:cNvSpPr txBox="1"/>
          <p:nvPr/>
        </p:nvSpPr>
        <p:spPr>
          <a:xfrm>
            <a:off x="323850" y="376238"/>
            <a:ext cx="8135938" cy="7080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a:spcBef>
                <a:spcPct val="0"/>
              </a:spcBef>
              <a:buNone/>
            </a:pPr>
            <a:r>
              <a:rPr lang="zh-CN" altLang="zh-CN" sz="2000" dirty="0">
                <a:solidFill>
                  <a:srgbClr val="000000"/>
                </a:solidFill>
                <a:cs typeface="Arial" panose="020B0604020202020204" pitchFamily="34" charset="0"/>
              </a:rPr>
              <a:t>The U.S. Department of Commerce attempts to measure digital trade with a narrow-</a:t>
            </a:r>
            <a:r>
              <a:rPr lang="en-US" altLang="zh-CN" sz="2000" dirty="0"/>
              <a:t>caliber</a:t>
            </a:r>
            <a:r>
              <a:rPr lang="zh-CN" altLang="zh-CN" sz="2000" dirty="0">
                <a:solidFill>
                  <a:srgbClr val="000000"/>
                </a:solidFill>
                <a:cs typeface="Arial" panose="020B0604020202020204" pitchFamily="34" charset="0"/>
              </a:rPr>
              <a:t>.</a:t>
            </a:r>
            <a:endParaRPr lang="zh-CN" altLang="zh-CN" sz="2000" dirty="0">
              <a:solidFill>
                <a:srgbClr val="000000"/>
              </a:solidFill>
              <a:ea typeface="Arial" panose="020B0604020202020204" pitchFamily="34" charset="0"/>
            </a:endParaRPr>
          </a:p>
        </p:txBody>
      </p:sp>
      <p:graphicFrame>
        <p:nvGraphicFramePr>
          <p:cNvPr id="4" name="表格 3"/>
          <p:cNvGraphicFramePr>
            <a:graphicFrameLocks noGrp="1"/>
          </p:cNvGraphicFramePr>
          <p:nvPr/>
        </p:nvGraphicFramePr>
        <p:xfrm>
          <a:off x="539750" y="2492375"/>
          <a:ext cx="7848600" cy="3168650"/>
        </p:xfrm>
        <a:graphic>
          <a:graphicData uri="http://schemas.openxmlformats.org/drawingml/2006/table">
            <a:tbl>
              <a:tblPr/>
              <a:tblGrid>
                <a:gridCol w="1961189"/>
                <a:gridCol w="1963111"/>
                <a:gridCol w="1963112"/>
                <a:gridCol w="1961189"/>
              </a:tblGrid>
              <a:tr h="288059">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zh-CN" altLang="zh-CN" sz="1400" b="0" i="0" u="none"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Items</a:t>
                      </a:r>
                      <a:endParaRPr kumimoji="0" lang="zh-CN" altLang="zh-CN" sz="1400" b="0" i="0" u="none"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68578" marR="68578"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zh-CN" altLang="zh-CN" sz="1400" b="0" i="0" u="none"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Export</a:t>
                      </a:r>
                      <a:endParaRPr kumimoji="0" lang="zh-CN" altLang="zh-CN" sz="1400" b="0" i="0" u="none"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68578" marR="685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zh-CN" altLang="zh-CN" sz="1400" b="0" i="0" u="none"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Import</a:t>
                      </a:r>
                      <a:endParaRPr kumimoji="0" lang="zh-CN" altLang="zh-CN" sz="1400" b="0" i="0" u="none"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68578" marR="685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zh-CN" altLang="zh-CN" sz="1400" b="0" i="0" u="none" strike="noStrike" cap="none" normalizeH="0" baseline="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Balance</a:t>
                      </a:r>
                      <a:endParaRPr kumimoji="0" lang="zh-CN" altLang="zh-CN" sz="1400" b="0" i="0" u="none" strike="noStrike" cap="none" normalizeH="0" baseline="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68578" marR="68578"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6118">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Pct val="100000"/>
                        <a:buFontTx/>
                        <a:buNone/>
                      </a:pPr>
                      <a:r>
                        <a:rPr kumimoji="0" lang="zh-CN" altLang="zh-CN" sz="1400" b="0" i="0" u="none" strike="noStrike" cap="none" normalizeH="0" baseline="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Total (not classified)</a:t>
                      </a:r>
                      <a:endParaRPr kumimoji="0" lang="zh-CN" altLang="zh-CN" sz="1400" b="0" i="0" u="none" strike="noStrike" cap="none" normalizeH="0" baseline="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68578" marR="68578"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zh-CN" altLang="zh-CN" sz="1400" b="0" i="0" u="none" strike="noStrike" cap="none" normalizeH="0" baseline="0">
                          <a:ln>
                            <a:noFill/>
                          </a:ln>
                          <a:solidFill>
                            <a:srgbClr val="000000"/>
                          </a:solidFill>
                          <a:effectLst/>
                          <a:latin typeface="Arial" panose="020B0604020202020204" pitchFamily="34" charset="0"/>
                          <a:ea typeface="等线" pitchFamily="2" charset="-122"/>
                          <a:cs typeface="Arial" panose="020B0604020202020204" pitchFamily="34" charset="0"/>
                        </a:rPr>
                        <a:t>7105.65</a:t>
                      </a:r>
                      <a:endParaRPr kumimoji="0" lang="zh-CN" altLang="zh-CN" sz="1400" b="0" i="0" u="none" strike="noStrike" cap="none" normalizeH="0" baseline="0">
                        <a:ln>
                          <a:noFill/>
                        </a:ln>
                        <a:solidFill>
                          <a:srgbClr val="000000"/>
                        </a:solidFill>
                        <a:effectLst/>
                        <a:latin typeface="Arial" panose="020B0604020202020204" pitchFamily="34" charset="0"/>
                        <a:ea typeface="等线" pitchFamily="2" charset="-122"/>
                        <a:cs typeface="Arial" panose="020B0604020202020204" pitchFamily="34" charset="0"/>
                      </a:endParaRPr>
                    </a:p>
                  </a:txBody>
                  <a:tcPr marL="68578" marR="685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zh-CN" altLang="zh-CN" sz="1400" b="0" i="0" u="none" strike="noStrike" cap="none" normalizeH="0" baseline="0" dirty="0">
                          <a:ln>
                            <a:noFill/>
                          </a:ln>
                          <a:solidFill>
                            <a:srgbClr val="000000"/>
                          </a:solidFill>
                          <a:effectLst/>
                          <a:latin typeface="Arial" panose="020B0604020202020204" pitchFamily="34" charset="0"/>
                          <a:ea typeface="等线" pitchFamily="2" charset="-122"/>
                          <a:cs typeface="Arial" panose="020B0604020202020204" pitchFamily="34" charset="0"/>
                        </a:rPr>
                        <a:t>4774.28</a:t>
                      </a:r>
                      <a:endParaRPr kumimoji="0" lang="zh-CN" altLang="zh-CN" sz="1400" b="0" i="0" u="none" strike="noStrike" cap="none" normalizeH="0" baseline="0" dirty="0">
                        <a:ln>
                          <a:noFill/>
                        </a:ln>
                        <a:solidFill>
                          <a:srgbClr val="000000"/>
                        </a:solidFill>
                        <a:effectLst/>
                        <a:latin typeface="Arial" panose="020B0604020202020204" pitchFamily="34" charset="0"/>
                        <a:ea typeface="等线" pitchFamily="2" charset="-122"/>
                        <a:cs typeface="Arial" panose="020B0604020202020204" pitchFamily="34" charset="0"/>
                      </a:endParaRPr>
                    </a:p>
                  </a:txBody>
                  <a:tcPr marL="68578" marR="685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zh-CN" altLang="zh-CN" sz="1400" b="0" i="0" u="none" strike="noStrike" cap="none" normalizeH="0" baseline="0" dirty="0">
                          <a:ln>
                            <a:noFill/>
                          </a:ln>
                          <a:solidFill>
                            <a:srgbClr val="000000"/>
                          </a:solidFill>
                          <a:effectLst/>
                          <a:latin typeface="Arial" panose="020B0604020202020204" pitchFamily="34" charset="0"/>
                          <a:ea typeface="等线" pitchFamily="2" charset="-122"/>
                          <a:cs typeface="Arial" panose="020B0604020202020204" pitchFamily="34" charset="0"/>
                        </a:rPr>
                        <a:t>2331.37</a:t>
                      </a:r>
                      <a:endParaRPr kumimoji="0" lang="zh-CN" altLang="zh-CN" sz="1400" b="0" i="0" u="none" strike="noStrike" cap="none" normalizeH="0" baseline="0" dirty="0">
                        <a:ln>
                          <a:noFill/>
                        </a:ln>
                        <a:solidFill>
                          <a:srgbClr val="000000"/>
                        </a:solidFill>
                        <a:effectLst/>
                        <a:latin typeface="Arial" panose="020B0604020202020204" pitchFamily="34" charset="0"/>
                        <a:ea typeface="等线" pitchFamily="2" charset="-122"/>
                        <a:cs typeface="Arial" panose="020B0604020202020204" pitchFamily="34" charset="0"/>
                      </a:endParaRPr>
                    </a:p>
                  </a:txBody>
                  <a:tcPr marL="68578" marR="68578"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059">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Pct val="100000"/>
                        <a:buFontTx/>
                        <a:buNone/>
                      </a:pPr>
                      <a:r>
                        <a:rPr kumimoji="0" lang="zh-CN" altLang="zh-CN" sz="1400" b="0" i="0" u="none" strike="noStrike" cap="none" normalizeH="0" baseline="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Modern service</a:t>
                      </a:r>
                      <a:endParaRPr kumimoji="0" lang="zh-CN" altLang="zh-CN" sz="1400" b="0" i="0" u="none" strike="noStrike" cap="none" normalizeH="0" baseline="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68578" marR="68578"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zh-CN" altLang="zh-CN" sz="1400" b="0" i="0" u="none" strike="noStrike" cap="none" normalizeH="0" baseline="0">
                          <a:ln>
                            <a:noFill/>
                          </a:ln>
                          <a:solidFill>
                            <a:srgbClr val="000000"/>
                          </a:solidFill>
                          <a:effectLst/>
                          <a:latin typeface="Arial" panose="020B0604020202020204" pitchFamily="34" charset="0"/>
                          <a:ea typeface="等线" pitchFamily="2" charset="-122"/>
                          <a:cs typeface="Arial" panose="020B0604020202020204" pitchFamily="34" charset="0"/>
                        </a:rPr>
                        <a:t>3851.08</a:t>
                      </a:r>
                      <a:endParaRPr kumimoji="0" lang="zh-CN" altLang="zh-CN" sz="1400" b="0" i="0" u="none" strike="noStrike" cap="none" normalizeH="0" baseline="0">
                        <a:ln>
                          <a:noFill/>
                        </a:ln>
                        <a:solidFill>
                          <a:srgbClr val="000000"/>
                        </a:solidFill>
                        <a:effectLst/>
                        <a:latin typeface="Arial" panose="020B0604020202020204" pitchFamily="34" charset="0"/>
                        <a:ea typeface="等线" pitchFamily="2" charset="-122"/>
                        <a:cs typeface="Arial" panose="020B0604020202020204" pitchFamily="34" charset="0"/>
                      </a:endParaRPr>
                    </a:p>
                  </a:txBody>
                  <a:tcPr marL="68578" marR="685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zh-CN" altLang="zh-CN" sz="1400" b="0" i="0" u="none" strike="noStrike" cap="none" normalizeH="0" baseline="0" dirty="0">
                          <a:ln>
                            <a:noFill/>
                          </a:ln>
                          <a:solidFill>
                            <a:srgbClr val="000000"/>
                          </a:solidFill>
                          <a:effectLst/>
                          <a:latin typeface="Arial" panose="020B0604020202020204" pitchFamily="34" charset="0"/>
                          <a:ea typeface="等线" pitchFamily="2" charset="-122"/>
                          <a:cs typeface="Arial" panose="020B0604020202020204" pitchFamily="34" charset="0"/>
                        </a:rPr>
                        <a:t>2308.75</a:t>
                      </a:r>
                      <a:endParaRPr kumimoji="0" lang="zh-CN" altLang="zh-CN" sz="1400" b="0" i="0" u="none" strike="noStrike" cap="none" normalizeH="0" baseline="0" dirty="0">
                        <a:ln>
                          <a:noFill/>
                        </a:ln>
                        <a:solidFill>
                          <a:srgbClr val="000000"/>
                        </a:solidFill>
                        <a:effectLst/>
                        <a:latin typeface="Arial" panose="020B0604020202020204" pitchFamily="34" charset="0"/>
                        <a:ea typeface="等线" pitchFamily="2" charset="-122"/>
                        <a:cs typeface="Arial" panose="020B0604020202020204" pitchFamily="34" charset="0"/>
                      </a:endParaRPr>
                    </a:p>
                  </a:txBody>
                  <a:tcPr marL="68578" marR="685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zh-CN" altLang="zh-CN" sz="1400" b="0" i="0" u="none" strike="noStrike" cap="none" normalizeH="0" baseline="0" dirty="0">
                          <a:ln>
                            <a:noFill/>
                          </a:ln>
                          <a:solidFill>
                            <a:srgbClr val="000000"/>
                          </a:solidFill>
                          <a:effectLst/>
                          <a:latin typeface="Arial" panose="020B0604020202020204" pitchFamily="34" charset="0"/>
                          <a:ea typeface="等线" pitchFamily="2" charset="-122"/>
                          <a:cs typeface="Arial" panose="020B0604020202020204" pitchFamily="34" charset="0"/>
                        </a:rPr>
                        <a:t>1542.33</a:t>
                      </a:r>
                      <a:endParaRPr kumimoji="0" lang="zh-CN" altLang="zh-CN" sz="1400" b="0" i="0" u="none" strike="noStrike" cap="none" normalizeH="0" baseline="0" dirty="0">
                        <a:ln>
                          <a:noFill/>
                        </a:ln>
                        <a:solidFill>
                          <a:srgbClr val="000000"/>
                        </a:solidFill>
                        <a:effectLst/>
                        <a:latin typeface="Arial" panose="020B0604020202020204" pitchFamily="34" charset="0"/>
                        <a:ea typeface="等线" pitchFamily="2" charset="-122"/>
                        <a:cs typeface="Arial" panose="020B0604020202020204" pitchFamily="34" charset="0"/>
                      </a:endParaRPr>
                    </a:p>
                  </a:txBody>
                  <a:tcPr marL="68578" marR="68578"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6118">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Pct val="100000"/>
                        <a:buFontTx/>
                        <a:buNone/>
                      </a:pPr>
                      <a:r>
                        <a:rPr kumimoji="0" lang="zh-CN" altLang="zh-CN" sz="1400" b="0" i="0" u="none" strike="noStrike" cap="none" normalizeH="0" baseline="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Among them: ICT services</a:t>
                      </a:r>
                      <a:endParaRPr kumimoji="0" lang="zh-CN" altLang="zh-CN" sz="1400" b="0" i="0" u="none" strike="noStrike" cap="none" normalizeH="0" baseline="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68578" marR="68578"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zh-CN" altLang="zh-CN" sz="1400" b="0" i="0" u="none" strike="noStrike" cap="none" normalizeH="0" baseline="0">
                          <a:ln>
                            <a:noFill/>
                          </a:ln>
                          <a:solidFill>
                            <a:srgbClr val="000000"/>
                          </a:solidFill>
                          <a:effectLst/>
                          <a:latin typeface="Arial" panose="020B0604020202020204" pitchFamily="34" charset="0"/>
                          <a:ea typeface="等线" pitchFamily="2" charset="-122"/>
                          <a:cs typeface="Arial" panose="020B0604020202020204" pitchFamily="34" charset="0"/>
                        </a:rPr>
                        <a:t>683.74</a:t>
                      </a:r>
                      <a:endParaRPr kumimoji="0" lang="zh-CN" altLang="zh-CN" sz="1400" b="0" i="0" u="none" strike="noStrike" cap="none" normalizeH="0" baseline="0">
                        <a:ln>
                          <a:noFill/>
                        </a:ln>
                        <a:solidFill>
                          <a:srgbClr val="000000"/>
                        </a:solidFill>
                        <a:effectLst/>
                        <a:latin typeface="Arial" panose="020B0604020202020204" pitchFamily="34" charset="0"/>
                        <a:ea typeface="等线" pitchFamily="2" charset="-122"/>
                        <a:cs typeface="Arial" panose="020B0604020202020204" pitchFamily="34" charset="0"/>
                      </a:endParaRPr>
                    </a:p>
                  </a:txBody>
                  <a:tcPr marL="68578" marR="685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zh-CN" altLang="zh-CN" sz="1400" b="0" i="0" u="none" strike="noStrike" cap="none" normalizeH="0" baseline="0">
                          <a:ln>
                            <a:noFill/>
                          </a:ln>
                          <a:solidFill>
                            <a:srgbClr val="000000"/>
                          </a:solidFill>
                          <a:effectLst/>
                          <a:latin typeface="Arial" panose="020B0604020202020204" pitchFamily="34" charset="0"/>
                          <a:ea typeface="等线" pitchFamily="2" charset="-122"/>
                          <a:cs typeface="Arial" panose="020B0604020202020204" pitchFamily="34" charset="0"/>
                        </a:rPr>
                        <a:t>378.15</a:t>
                      </a:r>
                      <a:endParaRPr kumimoji="0" lang="zh-CN" altLang="zh-CN" sz="1400" b="0" i="0" u="none" strike="noStrike" cap="none" normalizeH="0" baseline="0">
                        <a:ln>
                          <a:noFill/>
                        </a:ln>
                        <a:solidFill>
                          <a:srgbClr val="000000"/>
                        </a:solidFill>
                        <a:effectLst/>
                        <a:latin typeface="Arial" panose="020B0604020202020204" pitchFamily="34" charset="0"/>
                        <a:ea typeface="等线" pitchFamily="2" charset="-122"/>
                        <a:cs typeface="Arial" panose="020B0604020202020204" pitchFamily="34" charset="0"/>
                      </a:endParaRPr>
                    </a:p>
                  </a:txBody>
                  <a:tcPr marL="68578" marR="685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zh-CN" altLang="zh-CN" sz="1400" b="0" i="0" u="none" strike="noStrike" cap="none" normalizeH="0" baseline="0" dirty="0">
                          <a:ln>
                            <a:noFill/>
                          </a:ln>
                          <a:solidFill>
                            <a:srgbClr val="000000"/>
                          </a:solidFill>
                          <a:effectLst/>
                          <a:latin typeface="Arial" panose="020B0604020202020204" pitchFamily="34" charset="0"/>
                          <a:ea typeface="等线" pitchFamily="2" charset="-122"/>
                          <a:cs typeface="Arial" panose="020B0604020202020204" pitchFamily="34" charset="0"/>
                        </a:rPr>
                        <a:t>305.59</a:t>
                      </a:r>
                      <a:endParaRPr kumimoji="0" lang="zh-CN" altLang="zh-CN" sz="1400" b="0" i="0" u="none" strike="noStrike" cap="none" normalizeH="0" baseline="0" dirty="0">
                        <a:ln>
                          <a:noFill/>
                        </a:ln>
                        <a:solidFill>
                          <a:srgbClr val="000000"/>
                        </a:solidFill>
                        <a:effectLst/>
                        <a:latin typeface="Arial" panose="020B0604020202020204" pitchFamily="34" charset="0"/>
                        <a:ea typeface="等线" pitchFamily="2" charset="-122"/>
                        <a:cs typeface="Arial" panose="020B0604020202020204" pitchFamily="34" charset="0"/>
                      </a:endParaRPr>
                    </a:p>
                  </a:txBody>
                  <a:tcPr marL="68578" marR="68578"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4178">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Pct val="100000"/>
                        <a:buFontTx/>
                        <a:buNone/>
                      </a:pPr>
                      <a:r>
                        <a:rPr kumimoji="0" lang="zh-CN" altLang="zh-CN" sz="1400" b="0" i="0" u="none" strike="noStrike" cap="none" normalizeH="0" baseline="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Potential ICT-enabled services</a:t>
                      </a:r>
                      <a:endParaRPr kumimoji="0" lang="zh-CN" altLang="zh-CN" sz="1400" b="0" i="0" u="none" strike="noStrike" cap="none" normalizeH="0" baseline="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68578" marR="68578"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zh-CN" altLang="zh-CN" sz="1400" b="0" i="0" u="none" strike="noStrike" cap="none" normalizeH="0" baseline="0">
                          <a:ln>
                            <a:noFill/>
                          </a:ln>
                          <a:solidFill>
                            <a:srgbClr val="000000"/>
                          </a:solidFill>
                          <a:effectLst/>
                          <a:latin typeface="Arial" panose="020B0604020202020204" pitchFamily="34" charset="0"/>
                          <a:ea typeface="等线" pitchFamily="2" charset="-122"/>
                          <a:cs typeface="Arial" panose="020B0604020202020204" pitchFamily="34" charset="0"/>
                        </a:rPr>
                        <a:t>3167.34</a:t>
                      </a:r>
                      <a:endParaRPr kumimoji="0" lang="zh-CN" altLang="zh-CN" sz="1400" b="0" i="0" u="none" strike="noStrike" cap="none" normalizeH="0" baseline="0">
                        <a:ln>
                          <a:noFill/>
                        </a:ln>
                        <a:solidFill>
                          <a:srgbClr val="000000"/>
                        </a:solidFill>
                        <a:effectLst/>
                        <a:latin typeface="Arial" panose="020B0604020202020204" pitchFamily="34" charset="0"/>
                        <a:ea typeface="等线" pitchFamily="2" charset="-122"/>
                        <a:cs typeface="Arial" panose="020B0604020202020204" pitchFamily="34" charset="0"/>
                      </a:endParaRPr>
                    </a:p>
                  </a:txBody>
                  <a:tcPr marL="68578" marR="685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zh-CN" altLang="zh-CN" sz="1400" b="0" i="0" u="none" strike="noStrike" cap="none" normalizeH="0" baseline="0" dirty="0">
                          <a:ln>
                            <a:noFill/>
                          </a:ln>
                          <a:solidFill>
                            <a:srgbClr val="000000"/>
                          </a:solidFill>
                          <a:effectLst/>
                          <a:latin typeface="Arial" panose="020B0604020202020204" pitchFamily="34" charset="0"/>
                          <a:ea typeface="等线" pitchFamily="2" charset="-122"/>
                          <a:cs typeface="Arial" panose="020B0604020202020204" pitchFamily="34" charset="0"/>
                        </a:rPr>
                        <a:t>1930.60</a:t>
                      </a:r>
                      <a:endParaRPr kumimoji="0" lang="zh-CN" altLang="zh-CN" sz="1400" b="0" i="0" u="none" strike="noStrike" cap="none" normalizeH="0" baseline="0" dirty="0">
                        <a:ln>
                          <a:noFill/>
                        </a:ln>
                        <a:solidFill>
                          <a:srgbClr val="000000"/>
                        </a:solidFill>
                        <a:effectLst/>
                        <a:latin typeface="Arial" panose="020B0604020202020204" pitchFamily="34" charset="0"/>
                        <a:ea typeface="等线" pitchFamily="2" charset="-122"/>
                        <a:cs typeface="Arial" panose="020B0604020202020204" pitchFamily="34" charset="0"/>
                      </a:endParaRPr>
                    </a:p>
                  </a:txBody>
                  <a:tcPr marL="68578" marR="685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zh-CN" altLang="zh-CN" sz="1400" b="0" i="0" u="none" strike="noStrike" cap="none" normalizeH="0" baseline="0" dirty="0">
                          <a:ln>
                            <a:noFill/>
                          </a:ln>
                          <a:solidFill>
                            <a:srgbClr val="000000"/>
                          </a:solidFill>
                          <a:effectLst/>
                          <a:latin typeface="Arial" panose="020B0604020202020204" pitchFamily="34" charset="0"/>
                          <a:ea typeface="等线" pitchFamily="2" charset="-122"/>
                          <a:cs typeface="Arial" panose="020B0604020202020204" pitchFamily="34" charset="0"/>
                        </a:rPr>
                        <a:t>1236.74</a:t>
                      </a:r>
                      <a:endParaRPr kumimoji="0" lang="zh-CN" altLang="zh-CN" sz="1400" b="0" i="0" u="none" strike="noStrike" cap="none" normalizeH="0" baseline="0" dirty="0">
                        <a:ln>
                          <a:noFill/>
                        </a:ln>
                        <a:solidFill>
                          <a:srgbClr val="000000"/>
                        </a:solidFill>
                        <a:effectLst/>
                        <a:latin typeface="Arial" panose="020B0604020202020204" pitchFamily="34" charset="0"/>
                        <a:ea typeface="等线" pitchFamily="2" charset="-122"/>
                        <a:cs typeface="Arial" panose="020B0604020202020204" pitchFamily="34" charset="0"/>
                      </a:endParaRPr>
                    </a:p>
                  </a:txBody>
                  <a:tcPr marL="68578" marR="68578"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6118">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Pct val="100000"/>
                        <a:buFontTx/>
                        <a:buNone/>
                      </a:pPr>
                      <a:r>
                        <a:rPr kumimoji="0" lang="zh-CN" altLang="zh-CN" sz="1400" b="0" i="0" u="none" strike="noStrike" cap="none" normalizeH="0" baseline="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Traditional services</a:t>
                      </a:r>
                      <a:endParaRPr kumimoji="0" lang="zh-CN" altLang="zh-CN" sz="1400" b="0" i="0" u="none" strike="noStrike" cap="none" normalizeH="0" baseline="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68578" marR="68578"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zh-CN" altLang="zh-CN" sz="1400" b="0" i="0" u="none" strike="noStrike" cap="none" normalizeH="0" baseline="0">
                          <a:ln>
                            <a:noFill/>
                          </a:ln>
                          <a:solidFill>
                            <a:srgbClr val="000000"/>
                          </a:solidFill>
                          <a:effectLst/>
                          <a:latin typeface="Arial" panose="020B0604020202020204" pitchFamily="34" charset="0"/>
                          <a:ea typeface="等线" pitchFamily="2" charset="-122"/>
                          <a:cs typeface="Arial" panose="020B0604020202020204" pitchFamily="34" charset="0"/>
                        </a:rPr>
                        <a:t>3254.57</a:t>
                      </a:r>
                      <a:endParaRPr kumimoji="0" lang="zh-CN" altLang="zh-CN" sz="1400" b="0" i="0" u="none" strike="noStrike" cap="none" normalizeH="0" baseline="0">
                        <a:ln>
                          <a:noFill/>
                        </a:ln>
                        <a:solidFill>
                          <a:srgbClr val="000000"/>
                        </a:solidFill>
                        <a:effectLst/>
                        <a:latin typeface="Arial" panose="020B0604020202020204" pitchFamily="34" charset="0"/>
                        <a:ea typeface="等线" pitchFamily="2" charset="-122"/>
                        <a:cs typeface="Arial" panose="020B0604020202020204" pitchFamily="34" charset="0"/>
                      </a:endParaRPr>
                    </a:p>
                  </a:txBody>
                  <a:tcPr marL="68578" marR="685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zh-CN" altLang="zh-CN" sz="1400" b="0" i="0" u="none" strike="noStrike" cap="none" normalizeH="0" baseline="0">
                          <a:ln>
                            <a:noFill/>
                          </a:ln>
                          <a:solidFill>
                            <a:srgbClr val="000000"/>
                          </a:solidFill>
                          <a:effectLst/>
                          <a:latin typeface="Arial" panose="020B0604020202020204" pitchFamily="34" charset="0"/>
                          <a:ea typeface="等线" pitchFamily="2" charset="-122"/>
                          <a:cs typeface="Arial" panose="020B0604020202020204" pitchFamily="34" charset="0"/>
                        </a:rPr>
                        <a:t>2465.53</a:t>
                      </a:r>
                      <a:endParaRPr kumimoji="0" lang="zh-CN" altLang="zh-CN" sz="1400" b="0" i="0" u="none" strike="noStrike" cap="none" normalizeH="0" baseline="0">
                        <a:ln>
                          <a:noFill/>
                        </a:ln>
                        <a:solidFill>
                          <a:srgbClr val="000000"/>
                        </a:solidFill>
                        <a:effectLst/>
                        <a:latin typeface="Arial" panose="020B0604020202020204" pitchFamily="34" charset="0"/>
                        <a:ea typeface="等线" pitchFamily="2" charset="-122"/>
                        <a:cs typeface="Arial" panose="020B0604020202020204" pitchFamily="34" charset="0"/>
                      </a:endParaRPr>
                    </a:p>
                  </a:txBody>
                  <a:tcPr marL="68578" marR="685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zh-CN" altLang="zh-CN" sz="1400" b="0" i="0" u="none" strike="noStrike" cap="none" normalizeH="0" baseline="0" dirty="0">
                          <a:ln>
                            <a:noFill/>
                          </a:ln>
                          <a:solidFill>
                            <a:srgbClr val="000000"/>
                          </a:solidFill>
                          <a:effectLst/>
                          <a:latin typeface="Arial" panose="020B0604020202020204" pitchFamily="34" charset="0"/>
                          <a:ea typeface="等线" pitchFamily="2" charset="-122"/>
                          <a:cs typeface="Arial" panose="020B0604020202020204" pitchFamily="34" charset="0"/>
                        </a:rPr>
                        <a:t>789.04</a:t>
                      </a:r>
                      <a:endParaRPr kumimoji="0" lang="zh-CN" altLang="zh-CN" sz="1400" b="0" i="0" u="none" strike="noStrike" cap="none" normalizeH="0" baseline="0" dirty="0">
                        <a:ln>
                          <a:noFill/>
                        </a:ln>
                        <a:solidFill>
                          <a:srgbClr val="000000"/>
                        </a:solidFill>
                        <a:effectLst/>
                        <a:latin typeface="Arial" panose="020B0604020202020204" pitchFamily="34" charset="0"/>
                        <a:ea typeface="等线" pitchFamily="2" charset="-122"/>
                        <a:cs typeface="Arial" panose="020B0604020202020204" pitchFamily="34" charset="0"/>
                      </a:endParaRPr>
                    </a:p>
                  </a:txBody>
                  <a:tcPr marL="68578" marR="68578"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351" name="文本框 6"/>
          <p:cNvSpPr txBox="1"/>
          <p:nvPr/>
        </p:nvSpPr>
        <p:spPr>
          <a:xfrm>
            <a:off x="6248400" y="2170113"/>
            <a:ext cx="2133600" cy="3079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a:spcBef>
                <a:spcPct val="0"/>
              </a:spcBef>
              <a:buNone/>
            </a:pPr>
            <a:r>
              <a:rPr lang="zh-CN" altLang="zh-CN" sz="1400" dirty="0">
                <a:solidFill>
                  <a:srgbClr val="000000"/>
                </a:solidFill>
                <a:cs typeface="Arial" panose="020B0604020202020204" pitchFamily="34" charset="0"/>
              </a:rPr>
              <a:t>Unit: </a:t>
            </a:r>
            <a:r>
              <a:rPr lang="en-US" altLang="zh-CN" sz="1400" dirty="0">
                <a:solidFill>
                  <a:srgbClr val="000000"/>
                </a:solidFill>
                <a:cs typeface="Arial" panose="020B0604020202020204" pitchFamily="34" charset="0"/>
              </a:rPr>
              <a:t>USD 100 million</a:t>
            </a:r>
            <a:endParaRPr lang="zh-CN" altLang="zh-CN" sz="1400" baseline="30000" dirty="0">
              <a:solidFill>
                <a:srgbClr val="000000"/>
              </a:solidFill>
              <a:ea typeface="Arial" panose="020B0604020202020204" pitchFamily="34" charset="0"/>
            </a:endParaRPr>
          </a:p>
        </p:txBody>
      </p:sp>
      <p:sp>
        <p:nvSpPr>
          <p:cNvPr id="13352" name="文本框 7"/>
          <p:cNvSpPr txBox="1"/>
          <p:nvPr/>
        </p:nvSpPr>
        <p:spPr>
          <a:xfrm>
            <a:off x="1187450" y="1897063"/>
            <a:ext cx="6337300" cy="3079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a:spcBef>
                <a:spcPct val="0"/>
              </a:spcBef>
              <a:buNone/>
            </a:pPr>
            <a:r>
              <a:rPr lang="zh-CN" altLang="zh-CN" sz="1400" dirty="0">
                <a:solidFill>
                  <a:srgbClr val="000000"/>
                </a:solidFill>
                <a:cs typeface="Arial" panose="020B0604020202020204" pitchFamily="34" charset="0"/>
              </a:rPr>
              <a:t>Exports, Imports and Balance of U.S. Services Trade Classification, 2014</a:t>
            </a:r>
            <a:endParaRPr lang="zh-CN" altLang="zh-CN" sz="1400" dirty="0">
              <a:solidFill>
                <a:srgbClr val="000000"/>
              </a:solidFill>
              <a:ea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灯片编号占位符 1"/>
          <p:cNvSpPr txBox="1">
            <a:spLocks noGrp="1"/>
          </p:cNvSpPr>
          <p:nvPr>
            <p:ph type="sldNum" sz="quarter" idx="12"/>
          </p:nvPr>
        </p:nvSpPr>
        <p:spPr>
          <a:ln/>
        </p:spPr>
        <p:txBody>
          <a:bodyPr/>
          <a:p>
            <a:pPr marL="0" indent="0" algn="r">
              <a:spcBef>
                <a:spcPct val="0"/>
              </a:spcBef>
              <a:buNone/>
            </a:pPr>
            <a:fld id="{9A0DB2DC-4C9A-4742-B13C-FB6460FD3503}" type="slidenum">
              <a:rPr lang="zh-CN" altLang="zh-CN" sz="1400" dirty="0">
                <a:solidFill>
                  <a:srgbClr val="000000"/>
                </a:solidFill>
              </a:rPr>
            </a:fld>
            <a:endParaRPr lang="zh-CN" altLang="zh-CN" sz="1400" dirty="0">
              <a:solidFill>
                <a:srgbClr val="000000"/>
              </a:solidFill>
            </a:endParaRPr>
          </a:p>
        </p:txBody>
      </p:sp>
      <p:pic>
        <p:nvPicPr>
          <p:cNvPr id="14339" name="Picture 2"/>
          <p:cNvPicPr>
            <a:picLocks noChangeAspect="1"/>
          </p:cNvPicPr>
          <p:nvPr/>
        </p:nvPicPr>
        <p:blipFill>
          <a:blip r:embed="rId1"/>
          <a:stretch>
            <a:fillRect/>
          </a:stretch>
        </p:blipFill>
        <p:spPr>
          <a:xfrm>
            <a:off x="0" y="1773238"/>
            <a:ext cx="9064625" cy="4803775"/>
          </a:xfrm>
          <a:prstGeom prst="rect">
            <a:avLst/>
          </a:prstGeom>
          <a:noFill/>
          <a:ln w="9525">
            <a:noFill/>
          </a:ln>
        </p:spPr>
      </p:pic>
      <p:sp>
        <p:nvSpPr>
          <p:cNvPr id="14340" name="TextBox 3"/>
          <p:cNvSpPr txBox="1"/>
          <p:nvPr/>
        </p:nvSpPr>
        <p:spPr>
          <a:xfrm>
            <a:off x="28575" y="765175"/>
            <a:ext cx="6964363" cy="400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zh-CN" altLang="zh-CN" sz="2000" dirty="0">
                <a:solidFill>
                  <a:srgbClr val="000000"/>
                </a:solidFill>
              </a:rPr>
              <a:t>Trade in digitally-deliverable services of UNCTAD</a:t>
            </a:r>
            <a:endParaRPr lang="zh-CN" altLang="zh-CN" sz="2000" dirty="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灯片编号占位符 1"/>
          <p:cNvSpPr txBox="1">
            <a:spLocks noGrp="1"/>
          </p:cNvSpPr>
          <p:nvPr>
            <p:ph type="sldNum" sz="quarter" idx="12"/>
          </p:nvPr>
        </p:nvSpPr>
        <p:spPr>
          <a:ln/>
        </p:spPr>
        <p:txBody>
          <a:bodyPr/>
          <a:p>
            <a:pPr marL="0" indent="0" algn="r">
              <a:spcBef>
                <a:spcPct val="0"/>
              </a:spcBef>
              <a:buNone/>
            </a:pPr>
            <a:fld id="{9A0DB2DC-4C9A-4742-B13C-FB6460FD3503}" type="slidenum">
              <a:rPr lang="zh-CN" altLang="zh-CN" sz="1400" dirty="0">
                <a:solidFill>
                  <a:srgbClr val="000000"/>
                </a:solidFill>
              </a:rPr>
            </a:fld>
            <a:endParaRPr lang="zh-CN" altLang="zh-CN" sz="1400" dirty="0">
              <a:solidFill>
                <a:srgbClr val="000000"/>
              </a:solidFill>
            </a:endParaRPr>
          </a:p>
        </p:txBody>
      </p:sp>
      <p:graphicFrame>
        <p:nvGraphicFramePr>
          <p:cNvPr id="3" name="表格 2"/>
          <p:cNvGraphicFramePr>
            <a:graphicFrameLocks noGrp="1"/>
          </p:cNvGraphicFramePr>
          <p:nvPr/>
        </p:nvGraphicFramePr>
        <p:xfrm>
          <a:off x="498475" y="893763"/>
          <a:ext cx="8147050" cy="4983163"/>
        </p:xfrm>
        <a:graphic>
          <a:graphicData uri="http://schemas.openxmlformats.org/drawingml/2006/table">
            <a:tbl>
              <a:tblPr/>
              <a:tblGrid>
                <a:gridCol w="6641689"/>
                <a:gridCol w="1505361"/>
              </a:tblGrid>
              <a:tr h="648822">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50000"/>
                        </a:lnSpc>
                        <a:spcBef>
                          <a:spcPct val="0"/>
                        </a:spcBef>
                        <a:spcAft>
                          <a:spcPct val="0"/>
                        </a:spcAft>
                        <a:buClrTx/>
                        <a:buSzPct val="100000"/>
                        <a:buFontTx/>
                        <a:buNone/>
                      </a:pPr>
                      <a:r>
                        <a:rPr kumimoji="0" lang="zh-CN"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Categories</a:t>
                      </a:r>
                      <a:endParaRPr kumimoji="0" lang="zh-CN"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9" marR="685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50000"/>
                        </a:lnSpc>
                        <a:spcBef>
                          <a:spcPct val="0"/>
                        </a:spcBef>
                        <a:spcAft>
                          <a:spcPct val="0"/>
                        </a:spcAft>
                        <a:buClrTx/>
                        <a:buSzPct val="100000"/>
                        <a:buFontTx/>
                        <a:buNone/>
                      </a:pPr>
                      <a:r>
                        <a:rPr kumimoji="0" lang="zh-CN"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Is digital delivery available</a:t>
                      </a:r>
                      <a:endParaRPr kumimoji="0" lang="zh-CN"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9" marR="685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4138">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0" fontAlgn="base" latinLnBrk="0" hangingPunct="0">
                        <a:lnSpc>
                          <a:spcPct val="150000"/>
                        </a:lnSpc>
                        <a:spcBef>
                          <a:spcPct val="0"/>
                        </a:spcBef>
                        <a:spcAft>
                          <a:spcPct val="0"/>
                        </a:spcAft>
                        <a:buClrTx/>
                        <a:buSzPct val="100000"/>
                        <a:buFontTx/>
                        <a:buNone/>
                      </a:pPr>
                      <a:r>
                        <a:rPr kumimoji="0" lang="zh-CN"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 Processing services on physical input owned by others (hereinafter referred to as “processing services”)</a:t>
                      </a:r>
                      <a:endParaRPr kumimoji="0" lang="zh-CN"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9" marR="685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50000"/>
                        </a:lnSpc>
                        <a:spcBef>
                          <a:spcPct val="0"/>
                        </a:spcBef>
                        <a:spcAft>
                          <a:spcPct val="0"/>
                        </a:spcAft>
                        <a:buClrTx/>
                        <a:buSzPct val="100000"/>
                        <a:buFontTx/>
                        <a:buNone/>
                      </a:pPr>
                      <a:r>
                        <a:rPr kumimoji="0" lang="zh-CN"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No</a:t>
                      </a:r>
                      <a:endParaRPr kumimoji="0" lang="zh-CN"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9" marR="685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4412">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0" fontAlgn="base" latinLnBrk="0" hangingPunct="0">
                        <a:lnSpc>
                          <a:spcPct val="150000"/>
                        </a:lnSpc>
                        <a:spcBef>
                          <a:spcPct val="0"/>
                        </a:spcBef>
                        <a:spcAft>
                          <a:spcPct val="0"/>
                        </a:spcAft>
                        <a:buClrTx/>
                        <a:buSzPct val="100000"/>
                        <a:buFontTx/>
                        <a:buNone/>
                      </a:pPr>
                      <a:r>
                        <a:rPr kumimoji="0" lang="zh-CN"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 Maintainess and repair services n.i. e. (hereinafter referred to as “maintainess and repair”)</a:t>
                      </a:r>
                      <a:endParaRPr kumimoji="0" lang="zh-CN"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9" marR="685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50000"/>
                        </a:lnSpc>
                        <a:spcBef>
                          <a:spcPct val="0"/>
                        </a:spcBef>
                        <a:spcAft>
                          <a:spcPct val="0"/>
                        </a:spcAft>
                        <a:buClrTx/>
                        <a:buSzPct val="100000"/>
                        <a:buFontTx/>
                        <a:buNone/>
                      </a:pPr>
                      <a:r>
                        <a:rPr kumimoji="0" lang="zh-CN"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No</a:t>
                      </a:r>
                      <a:endParaRPr kumimoji="0" lang="zh-CN"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9" marR="685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4412">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0" fontAlgn="base" latinLnBrk="0" hangingPunct="0">
                        <a:lnSpc>
                          <a:spcPct val="150000"/>
                        </a:lnSpc>
                        <a:spcBef>
                          <a:spcPct val="0"/>
                        </a:spcBef>
                        <a:spcAft>
                          <a:spcPct val="0"/>
                        </a:spcAft>
                        <a:buClrTx/>
                        <a:buSzPct val="100000"/>
                        <a:buFontTx/>
                        <a:buNone/>
                      </a:pPr>
                      <a:r>
                        <a:rPr kumimoji="0" lang="zh-CN"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 Transportation</a:t>
                      </a:r>
                      <a:endParaRPr kumimoji="0" lang="zh-CN"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9" marR="685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50000"/>
                        </a:lnSpc>
                        <a:spcBef>
                          <a:spcPct val="0"/>
                        </a:spcBef>
                        <a:spcAft>
                          <a:spcPct val="0"/>
                        </a:spcAft>
                        <a:buClrTx/>
                        <a:buSzPct val="100000"/>
                        <a:buFontTx/>
                        <a:buNone/>
                      </a:pPr>
                      <a:r>
                        <a:rPr kumimoji="0" lang="zh-CN"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No</a:t>
                      </a:r>
                      <a:endParaRPr kumimoji="0" lang="zh-CN"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9" marR="685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4412">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0" fontAlgn="base" latinLnBrk="0" hangingPunct="0">
                        <a:lnSpc>
                          <a:spcPct val="150000"/>
                        </a:lnSpc>
                        <a:spcBef>
                          <a:spcPct val="0"/>
                        </a:spcBef>
                        <a:spcAft>
                          <a:spcPct val="0"/>
                        </a:spcAft>
                        <a:buClrTx/>
                        <a:buSzPct val="100000"/>
                        <a:buFontTx/>
                        <a:buNone/>
                      </a:pPr>
                      <a:r>
                        <a:rPr kumimoji="0" lang="zh-CN"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 Travel</a:t>
                      </a:r>
                      <a:endParaRPr kumimoji="0" lang="zh-CN"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9" marR="685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50000"/>
                        </a:lnSpc>
                        <a:spcBef>
                          <a:spcPct val="0"/>
                        </a:spcBef>
                        <a:spcAft>
                          <a:spcPct val="0"/>
                        </a:spcAft>
                        <a:buClrTx/>
                        <a:buSzPct val="100000"/>
                        <a:buFontTx/>
                        <a:buNone/>
                      </a:pPr>
                      <a:r>
                        <a:rPr kumimoji="0" lang="zh-CN"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No</a:t>
                      </a:r>
                      <a:endParaRPr kumimoji="0" lang="zh-CN"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9" marR="685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4412">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0" fontAlgn="base" latinLnBrk="0" hangingPunct="0">
                        <a:lnSpc>
                          <a:spcPct val="150000"/>
                        </a:lnSpc>
                        <a:spcBef>
                          <a:spcPct val="0"/>
                        </a:spcBef>
                        <a:spcAft>
                          <a:spcPct val="0"/>
                        </a:spcAft>
                        <a:buClrTx/>
                        <a:buSzPct val="100000"/>
                        <a:buFontTx/>
                        <a:buNone/>
                      </a:pPr>
                      <a:r>
                        <a:rPr kumimoji="0" lang="zh-CN"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 Construction services</a:t>
                      </a:r>
                      <a:endParaRPr kumimoji="0" lang="zh-CN"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9" marR="685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50000"/>
                        </a:lnSpc>
                        <a:spcBef>
                          <a:spcPct val="0"/>
                        </a:spcBef>
                        <a:spcAft>
                          <a:spcPct val="0"/>
                        </a:spcAft>
                        <a:buClrTx/>
                        <a:buSzPct val="100000"/>
                        <a:buFontTx/>
                        <a:buNone/>
                      </a:pPr>
                      <a:r>
                        <a:rPr kumimoji="0" lang="zh-CN"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No</a:t>
                      </a:r>
                      <a:endParaRPr kumimoji="0" lang="zh-CN"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9" marR="685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4412">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0" fontAlgn="base" latinLnBrk="0" hangingPunct="0">
                        <a:lnSpc>
                          <a:spcPct val="150000"/>
                        </a:lnSpc>
                        <a:spcBef>
                          <a:spcPct val="0"/>
                        </a:spcBef>
                        <a:spcAft>
                          <a:spcPct val="0"/>
                        </a:spcAft>
                        <a:buClrTx/>
                        <a:buSzPct val="100000"/>
                        <a:buFontTx/>
                        <a:buNone/>
                      </a:pPr>
                      <a:r>
                        <a:rPr kumimoji="0" lang="zh-CN" altLang="zh-CN" sz="1200" b="1"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 Insurance and pension services (hereinafter referred to as “insurance services” )</a:t>
                      </a:r>
                      <a:endParaRPr kumimoji="0" lang="zh-CN" altLang="zh-CN" sz="1200" b="1"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9" marR="685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50000"/>
                        </a:lnSpc>
                        <a:spcBef>
                          <a:spcPct val="0"/>
                        </a:spcBef>
                        <a:spcAft>
                          <a:spcPct val="0"/>
                        </a:spcAft>
                        <a:buClrTx/>
                        <a:buSzPct val="100000"/>
                        <a:buFontTx/>
                        <a:buNone/>
                      </a:pPr>
                      <a:r>
                        <a:rPr kumimoji="0" lang="zh-CN"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Yes</a:t>
                      </a:r>
                      <a:endParaRPr kumimoji="0" lang="zh-CN"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9" marR="685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r>
              <a:tr h="324412">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0" fontAlgn="base" latinLnBrk="0" hangingPunct="0">
                        <a:lnSpc>
                          <a:spcPct val="150000"/>
                        </a:lnSpc>
                        <a:spcBef>
                          <a:spcPct val="0"/>
                        </a:spcBef>
                        <a:spcAft>
                          <a:spcPct val="0"/>
                        </a:spcAft>
                        <a:buClrTx/>
                        <a:buSzPct val="100000"/>
                        <a:buFontTx/>
                        <a:buNone/>
                      </a:pPr>
                      <a:r>
                        <a:rPr kumimoji="0" lang="zh-CN"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7. Financial services</a:t>
                      </a:r>
                      <a:endParaRPr kumimoji="0" lang="zh-CN"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9" marR="685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50000"/>
                        </a:lnSpc>
                        <a:spcBef>
                          <a:spcPct val="0"/>
                        </a:spcBef>
                        <a:spcAft>
                          <a:spcPct val="0"/>
                        </a:spcAft>
                        <a:buClrTx/>
                        <a:buSzPct val="100000"/>
                        <a:buFontTx/>
                        <a:buNone/>
                      </a:pPr>
                      <a:r>
                        <a:rPr kumimoji="0" lang="zh-CN"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Yes</a:t>
                      </a:r>
                      <a:endParaRPr kumimoji="0" lang="zh-CN"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9" marR="685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r>
              <a:tr h="324412">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0" fontAlgn="base" latinLnBrk="0" hangingPunct="0">
                        <a:lnSpc>
                          <a:spcPct val="150000"/>
                        </a:lnSpc>
                        <a:spcBef>
                          <a:spcPct val="0"/>
                        </a:spcBef>
                        <a:spcAft>
                          <a:spcPct val="0"/>
                        </a:spcAft>
                        <a:buClrTx/>
                        <a:buSzPct val="100000"/>
                        <a:buFontTx/>
                        <a:buNone/>
                      </a:pPr>
                      <a:r>
                        <a:rPr kumimoji="0" lang="zh-CN"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8. Charges for intellectual property n.i. e. (hereinafter referred to as "intellectual property services")</a:t>
                      </a:r>
                      <a:endParaRPr kumimoji="0" lang="zh-CN"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9" marR="685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50000"/>
                        </a:lnSpc>
                        <a:spcBef>
                          <a:spcPct val="0"/>
                        </a:spcBef>
                        <a:spcAft>
                          <a:spcPct val="0"/>
                        </a:spcAft>
                        <a:buClrTx/>
                        <a:buSzPct val="100000"/>
                        <a:buFontTx/>
                        <a:buNone/>
                      </a:pPr>
                      <a:r>
                        <a:rPr kumimoji="0" lang="zh-CN"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Yes</a:t>
                      </a:r>
                      <a:endParaRPr kumimoji="0" lang="zh-CN"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9" marR="685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r>
              <a:tr h="324412">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0" fontAlgn="base" latinLnBrk="0" hangingPunct="0">
                        <a:lnSpc>
                          <a:spcPct val="150000"/>
                        </a:lnSpc>
                        <a:spcBef>
                          <a:spcPct val="0"/>
                        </a:spcBef>
                        <a:spcAft>
                          <a:spcPct val="0"/>
                        </a:spcAft>
                        <a:buClrTx/>
                        <a:buSzPct val="100000"/>
                        <a:buFontTx/>
                        <a:buNone/>
                      </a:pPr>
                      <a:r>
                        <a:rPr kumimoji="0" lang="zh-CN"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9. Communication, computer and information services (hereinafter referred to as “ICT services”)</a:t>
                      </a:r>
                      <a:endParaRPr kumimoji="0" lang="zh-CN"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9" marR="685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50000"/>
                        </a:lnSpc>
                        <a:spcBef>
                          <a:spcPct val="0"/>
                        </a:spcBef>
                        <a:spcAft>
                          <a:spcPct val="0"/>
                        </a:spcAft>
                        <a:buClrTx/>
                        <a:buSzPct val="100000"/>
                        <a:buFontTx/>
                        <a:buNone/>
                      </a:pPr>
                      <a:r>
                        <a:rPr kumimoji="0" lang="zh-CN"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Yes</a:t>
                      </a:r>
                      <a:endParaRPr kumimoji="0" lang="zh-CN"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9" marR="685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r>
              <a:tr h="324412">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0" fontAlgn="base" latinLnBrk="0" hangingPunct="0">
                        <a:lnSpc>
                          <a:spcPct val="150000"/>
                        </a:lnSpc>
                        <a:spcBef>
                          <a:spcPct val="0"/>
                        </a:spcBef>
                        <a:spcAft>
                          <a:spcPct val="0"/>
                        </a:spcAft>
                        <a:buClrTx/>
                        <a:buSzPct val="100000"/>
                        <a:buFontTx/>
                        <a:buNone/>
                      </a:pPr>
                      <a:r>
                        <a:rPr kumimoji="0" lang="zh-CN" altLang="zh-CN" sz="1200" b="1"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10</a:t>
                      </a:r>
                      <a:r>
                        <a:rPr kumimoji="0" lang="zh-CN"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Other business services</a:t>
                      </a:r>
                      <a:endParaRPr kumimoji="0" lang="zh-CN"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9" marR="685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50000"/>
                        </a:lnSpc>
                        <a:spcBef>
                          <a:spcPct val="0"/>
                        </a:spcBef>
                        <a:spcAft>
                          <a:spcPct val="0"/>
                        </a:spcAft>
                        <a:buClrTx/>
                        <a:buSzPct val="100000"/>
                        <a:buFontTx/>
                        <a:buNone/>
                      </a:pPr>
                      <a:r>
                        <a:rPr kumimoji="0" lang="zh-CN"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Yes</a:t>
                      </a:r>
                      <a:endParaRPr kumimoji="0" lang="zh-CN"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9" marR="685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r>
              <a:tr h="546087">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0" fontAlgn="base" latinLnBrk="0" hangingPunct="0">
                        <a:lnSpc>
                          <a:spcPct val="150000"/>
                        </a:lnSpc>
                        <a:spcBef>
                          <a:spcPct val="0"/>
                        </a:spcBef>
                        <a:spcAft>
                          <a:spcPct val="0"/>
                        </a:spcAft>
                        <a:buClrTx/>
                        <a:buSzPct val="100000"/>
                        <a:buFontTx/>
                        <a:buNone/>
                      </a:pPr>
                      <a:r>
                        <a:rPr kumimoji="0" lang="zh-CN"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11. Personal, cultural and recreament services (hereinafter referred to as "personal entertainment services")</a:t>
                      </a:r>
                      <a:endParaRPr kumimoji="0" lang="zh-CN"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9" marR="685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50000"/>
                        </a:lnSpc>
                        <a:spcBef>
                          <a:spcPct val="0"/>
                        </a:spcBef>
                        <a:spcAft>
                          <a:spcPct val="0"/>
                        </a:spcAft>
                        <a:buClrTx/>
                        <a:buSzPct val="100000"/>
                        <a:buFontTx/>
                        <a:buNone/>
                      </a:pPr>
                      <a:r>
                        <a:rPr kumimoji="0" lang="zh-CN"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Yes</a:t>
                      </a:r>
                      <a:endParaRPr kumimoji="0" lang="zh-CN"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9" marR="685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r>
              <a:tr h="324412">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0" fontAlgn="base" latinLnBrk="0" hangingPunct="0">
                        <a:lnSpc>
                          <a:spcPct val="150000"/>
                        </a:lnSpc>
                        <a:spcBef>
                          <a:spcPct val="0"/>
                        </a:spcBef>
                        <a:spcAft>
                          <a:spcPct val="0"/>
                        </a:spcAft>
                        <a:buClrTx/>
                        <a:buSzPct val="100000"/>
                        <a:buFontTx/>
                        <a:buNone/>
                      </a:pPr>
                      <a:r>
                        <a:rPr kumimoji="0" lang="zh-CN"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12. Government services and goods n.i. e.</a:t>
                      </a:r>
                      <a:endParaRPr kumimoji="0" lang="zh-CN"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9" marR="685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50000"/>
                        </a:lnSpc>
                        <a:spcBef>
                          <a:spcPct val="0"/>
                        </a:spcBef>
                        <a:spcAft>
                          <a:spcPct val="0"/>
                        </a:spcAft>
                        <a:buClrTx/>
                        <a:buSzPct val="100000"/>
                        <a:buFontTx/>
                        <a:buNone/>
                      </a:pPr>
                      <a:r>
                        <a:rPr kumimoji="0" lang="zh-CN"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No</a:t>
                      </a:r>
                      <a:endParaRPr kumimoji="0" lang="zh-CN"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9" marR="685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407" name="Rectangle 1"/>
          <p:cNvSpPr/>
          <p:nvPr/>
        </p:nvSpPr>
        <p:spPr>
          <a:xfrm>
            <a:off x="290513" y="282575"/>
            <a:ext cx="8145462" cy="40005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a:spcBef>
                <a:spcPct val="0"/>
              </a:spcBef>
              <a:buNone/>
            </a:pPr>
            <a:r>
              <a:rPr lang="zh-CN" altLang="zh-CN" sz="2000" dirty="0">
                <a:solidFill>
                  <a:srgbClr val="000000"/>
                </a:solidFill>
                <a:latin typeface="Times New Roman" panose="02020603050405020304" pitchFamily="18" charset="0"/>
                <a:cs typeface="Times New Roman" panose="02020603050405020304" pitchFamily="18" charset="0"/>
              </a:rPr>
              <a:t>Classification of digitally-deliverable and digitally-undeliverable services</a:t>
            </a:r>
            <a:endParaRPr lang="zh-CN" altLang="zh-CN" sz="2000" dirty="0">
              <a:solidFill>
                <a:srgbClr val="000000"/>
              </a:solidFill>
              <a:latin typeface="Times New Roman" panose="02020603050405020304" pitchFamily="18" charset="0"/>
              <a:ea typeface="Times New Roman" panose="02020603050405020304" pitchFamily="18" charset="0"/>
            </a:endParaRPr>
          </a:p>
        </p:txBody>
      </p:sp>
      <p:sp>
        <p:nvSpPr>
          <p:cNvPr id="15408" name="TextBox 4"/>
          <p:cNvSpPr txBox="1"/>
          <p:nvPr/>
        </p:nvSpPr>
        <p:spPr>
          <a:xfrm>
            <a:off x="498475" y="6073775"/>
            <a:ext cx="7632700" cy="584200"/>
          </a:xfrm>
          <a:prstGeom prst="rect">
            <a:avLst/>
          </a:prstGeom>
          <a:solidFill>
            <a:srgbClr val="FFFFCC"/>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zh-CN" altLang="zh-CN" sz="1600" dirty="0">
                <a:solidFill>
                  <a:srgbClr val="000000"/>
                </a:solidFill>
              </a:rPr>
              <a:t>The above is the first level classification of services (goods) in the Extended RBOPS.</a:t>
            </a:r>
            <a:endParaRPr lang="zh-CN" altLang="zh-CN" sz="1600"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Picture 5" descr="C:\Users\mayn\Pictures\2021-11-14\002.jpg"/>
          <p:cNvPicPr>
            <a:picLocks noChangeAspect="1"/>
          </p:cNvPicPr>
          <p:nvPr/>
        </p:nvPicPr>
        <p:blipFill>
          <a:blip r:embed="rId1"/>
          <a:stretch>
            <a:fillRect/>
          </a:stretch>
        </p:blipFill>
        <p:spPr>
          <a:xfrm>
            <a:off x="642938" y="0"/>
            <a:ext cx="7772400" cy="4724400"/>
          </a:xfrm>
          <a:prstGeom prst="rect">
            <a:avLst/>
          </a:prstGeom>
          <a:noFill/>
          <a:ln w="9525">
            <a:noFill/>
          </a:ln>
        </p:spPr>
      </p:pic>
      <p:sp>
        <p:nvSpPr>
          <p:cNvPr id="16387" name="灯片编号占位符 3"/>
          <p:cNvSpPr txBox="1">
            <a:spLocks noGrp="1"/>
          </p:cNvSpPr>
          <p:nvPr>
            <p:ph type="sldNum" sz="quarter" idx="12"/>
          </p:nvPr>
        </p:nvSpPr>
        <p:spPr>
          <a:ln/>
        </p:spPr>
        <p:txBody>
          <a:bodyPr/>
          <a:p>
            <a:pPr marL="0" indent="0" algn="r">
              <a:spcBef>
                <a:spcPct val="0"/>
              </a:spcBef>
              <a:buNone/>
            </a:pPr>
            <a:fld id="{9A0DB2DC-4C9A-4742-B13C-FB6460FD3503}" type="slidenum">
              <a:rPr lang="zh-CN" altLang="zh-CN" sz="1400" dirty="0">
                <a:solidFill>
                  <a:srgbClr val="000000"/>
                </a:solidFill>
              </a:rPr>
            </a:fld>
            <a:endParaRPr lang="zh-CN" altLang="zh-CN" sz="1400" dirty="0">
              <a:solidFill>
                <a:srgbClr val="000000"/>
              </a:solidFill>
            </a:endParaRPr>
          </a:p>
        </p:txBody>
      </p:sp>
      <p:sp>
        <p:nvSpPr>
          <p:cNvPr id="16388" name="矩形 4"/>
          <p:cNvSpPr/>
          <p:nvPr/>
        </p:nvSpPr>
        <p:spPr>
          <a:xfrm>
            <a:off x="911225" y="1497013"/>
            <a:ext cx="7589838" cy="4000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zh-CN" altLang="zh-CN" sz="2000" dirty="0">
                <a:solidFill>
                  <a:srgbClr val="4425FB"/>
                </a:solidFill>
              </a:rPr>
              <a:t>UNCTAD, Measurement practices in the United States and China</a:t>
            </a:r>
            <a:endParaRPr lang="zh-CN" altLang="zh-CN" sz="2000" dirty="0">
              <a:solidFill>
                <a:srgbClr val="4425FB"/>
              </a:solidFill>
            </a:endParaRPr>
          </a:p>
        </p:txBody>
      </p:sp>
      <p:sp>
        <p:nvSpPr>
          <p:cNvPr id="16389" name="TextBox 6"/>
          <p:cNvSpPr txBox="1"/>
          <p:nvPr/>
        </p:nvSpPr>
        <p:spPr>
          <a:xfrm>
            <a:off x="357188" y="3025775"/>
            <a:ext cx="8501062" cy="3416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a:lnSpc>
                <a:spcPct val="150000"/>
              </a:lnSpc>
              <a:spcBef>
                <a:spcPct val="0"/>
              </a:spcBef>
              <a:buNone/>
            </a:pPr>
            <a:r>
              <a:rPr lang="zh-CN" altLang="zh-CN" sz="1600" dirty="0">
                <a:solidFill>
                  <a:srgbClr val="4425FB"/>
                </a:solidFill>
              </a:rPr>
              <a:t>UNCTAD-funded comprehensive survey of experimental enterprises in three countries</a:t>
            </a:r>
            <a:endParaRPr lang="zh-CN" altLang="zh-CN" sz="1600" dirty="0">
              <a:solidFill>
                <a:srgbClr val="4425FB"/>
              </a:solidFill>
            </a:endParaRPr>
          </a:p>
          <a:p>
            <a:pPr marL="0" lvl="0" indent="0">
              <a:lnSpc>
                <a:spcPct val="150000"/>
              </a:lnSpc>
              <a:spcBef>
                <a:spcPct val="0"/>
              </a:spcBef>
              <a:buNone/>
            </a:pPr>
            <a:r>
              <a:rPr lang="zh-CN" altLang="zh-CN" sz="1600" dirty="0">
                <a:solidFill>
                  <a:srgbClr val="4425FB"/>
                </a:solidFill>
              </a:rPr>
              <a:t>Costa Rica: In 2016, about 97% of the service exports were potencial ICT-enabled services exports and 38% were actual ICT ICT-enabled exports.</a:t>
            </a:r>
            <a:endParaRPr lang="zh-CN" altLang="zh-CN" sz="1600" dirty="0">
              <a:solidFill>
                <a:srgbClr val="4425FB"/>
              </a:solidFill>
            </a:endParaRPr>
          </a:p>
          <a:p>
            <a:pPr marL="0" lvl="0" indent="0">
              <a:lnSpc>
                <a:spcPct val="150000"/>
              </a:lnSpc>
              <a:spcBef>
                <a:spcPct val="0"/>
              </a:spcBef>
              <a:buNone/>
            </a:pPr>
            <a:r>
              <a:rPr lang="zh-CN" altLang="zh-CN" sz="1600" dirty="0">
                <a:solidFill>
                  <a:srgbClr val="4425FB"/>
                </a:solidFill>
              </a:rPr>
              <a:t>Thailand</a:t>
            </a:r>
            <a:endParaRPr lang="zh-CN" altLang="zh-CN" sz="1600" dirty="0">
              <a:solidFill>
                <a:srgbClr val="4425FB"/>
              </a:solidFill>
            </a:endParaRPr>
          </a:p>
          <a:p>
            <a:pPr marL="0" lvl="0" indent="0">
              <a:lnSpc>
                <a:spcPct val="150000"/>
              </a:lnSpc>
              <a:spcBef>
                <a:spcPct val="0"/>
              </a:spcBef>
              <a:buNone/>
            </a:pPr>
            <a:r>
              <a:rPr lang="zh-CN" altLang="zh-CN" sz="1600" dirty="0">
                <a:solidFill>
                  <a:srgbClr val="4425FB"/>
                </a:solidFill>
              </a:rPr>
              <a:t>India: In 2016-17, 70% were potencial ICT-enabled services exports, while actual ICT-enabled exports accounted for 81% of the potential enabling exports.</a:t>
            </a:r>
            <a:endParaRPr lang="zh-CN" altLang="zh-CN" sz="1600" dirty="0">
              <a:solidFill>
                <a:srgbClr val="4425FB"/>
              </a:solidFill>
            </a:endParaRPr>
          </a:p>
          <a:p>
            <a:pPr marL="0" lvl="0" indent="0" algn="r">
              <a:lnSpc>
                <a:spcPct val="150000"/>
              </a:lnSpc>
              <a:spcBef>
                <a:spcPct val="0"/>
              </a:spcBef>
              <a:buNone/>
            </a:pPr>
            <a:r>
              <a:rPr lang="zh-CN" altLang="zh-CN" sz="1600" dirty="0">
                <a:solidFill>
                  <a:srgbClr val="4425FB"/>
                </a:solidFill>
              </a:rPr>
              <a:t>United States: More than 50% of service exports are potencial ICT-enabled services exports.</a:t>
            </a:r>
            <a:endParaRPr lang="zh-CN" altLang="zh-CN" sz="1600" dirty="0">
              <a:solidFill>
                <a:srgbClr val="4425FB"/>
              </a:solidFill>
            </a:endParaRPr>
          </a:p>
          <a:p>
            <a:pPr marL="0" lvl="0" indent="0" algn="ctr">
              <a:lnSpc>
                <a:spcPct val="150000"/>
              </a:lnSpc>
              <a:spcBef>
                <a:spcPct val="0"/>
              </a:spcBef>
              <a:buNone/>
            </a:pPr>
            <a:r>
              <a:rPr lang="zh-CN" altLang="zh-CN" sz="1600" dirty="0">
                <a:solidFill>
                  <a:srgbClr val="4425FB"/>
                </a:solidFill>
              </a:rPr>
              <a:t>BEA considers modifying its questionnaire to capture data on actual ICT-enabled exports</a:t>
            </a:r>
            <a:endParaRPr lang="zh-CN" altLang="zh-CN" sz="1600" dirty="0">
              <a:solidFill>
                <a:srgbClr val="4425FB"/>
              </a:solidFill>
            </a:endParaRPr>
          </a:p>
        </p:txBody>
      </p:sp>
      <p:sp>
        <p:nvSpPr>
          <p:cNvPr id="16390" name="矩形 5"/>
          <p:cNvSpPr/>
          <p:nvPr/>
        </p:nvSpPr>
        <p:spPr>
          <a:xfrm>
            <a:off x="3857625" y="6397625"/>
            <a:ext cx="1698625"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zh-CN" altLang="zh-CN" sz="1800" dirty="0">
                <a:solidFill>
                  <a:srgbClr val="000000"/>
                </a:solidFill>
              </a:rPr>
              <a:t>China: ! … …</a:t>
            </a:r>
            <a:endParaRPr lang="zh-CN" altLang="zh-CN" sz="1800" dirty="0">
              <a:solidFill>
                <a:srgbClr val="000000"/>
              </a:solidFill>
            </a:endParaRPr>
          </a:p>
        </p:txBody>
      </p:sp>
      <p:sp>
        <p:nvSpPr>
          <p:cNvPr id="16391" name="TextBox 6"/>
          <p:cNvSpPr txBox="1"/>
          <p:nvPr/>
        </p:nvSpPr>
        <p:spPr>
          <a:xfrm>
            <a:off x="7643813" y="4071938"/>
            <a:ext cx="1500187" cy="3698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zh-CN" altLang="zh-CN" sz="1800" dirty="0">
                <a:solidFill>
                  <a:srgbClr val="000000"/>
                </a:solidFill>
              </a:rPr>
              <a:t>June 2018</a:t>
            </a:r>
            <a:endParaRPr lang="zh-CN" altLang="zh-CN" sz="1800" dirty="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灯片编号占位符 1"/>
          <p:cNvSpPr txBox="1">
            <a:spLocks noGrp="1"/>
          </p:cNvSpPr>
          <p:nvPr>
            <p:ph type="sldNum" sz="quarter" idx="12"/>
          </p:nvPr>
        </p:nvSpPr>
        <p:spPr>
          <a:ln/>
        </p:spPr>
        <p:txBody>
          <a:bodyPr/>
          <a:p>
            <a:pPr marL="0" indent="0" algn="r">
              <a:spcBef>
                <a:spcPct val="0"/>
              </a:spcBef>
              <a:buNone/>
            </a:pPr>
            <a:fld id="{9A0DB2DC-4C9A-4742-B13C-FB6460FD3503}" type="slidenum">
              <a:rPr lang="zh-CN" altLang="zh-CN" sz="1400" dirty="0">
                <a:solidFill>
                  <a:srgbClr val="000000"/>
                </a:solidFill>
              </a:rPr>
            </a:fld>
            <a:endParaRPr lang="zh-CN" altLang="zh-CN" sz="1400" dirty="0">
              <a:solidFill>
                <a:srgbClr val="000000"/>
              </a:solidFill>
            </a:endParaRPr>
          </a:p>
        </p:txBody>
      </p:sp>
      <p:pic>
        <p:nvPicPr>
          <p:cNvPr id="17411" name="Picture 2"/>
          <p:cNvPicPr>
            <a:picLocks noChangeAspect="1"/>
          </p:cNvPicPr>
          <p:nvPr/>
        </p:nvPicPr>
        <p:blipFill>
          <a:blip r:embed="rId1"/>
          <a:stretch>
            <a:fillRect/>
          </a:stretch>
        </p:blipFill>
        <p:spPr>
          <a:xfrm>
            <a:off x="0" y="214313"/>
            <a:ext cx="8158163" cy="3619500"/>
          </a:xfrm>
          <a:prstGeom prst="rect">
            <a:avLst/>
          </a:prstGeom>
          <a:noFill/>
          <a:ln w="9525">
            <a:noFill/>
          </a:ln>
        </p:spPr>
      </p:pic>
      <p:sp>
        <p:nvSpPr>
          <p:cNvPr id="5" name="右箭头 4"/>
          <p:cNvSpPr/>
          <p:nvPr/>
        </p:nvSpPr>
        <p:spPr>
          <a:xfrm>
            <a:off x="285750" y="5214938"/>
            <a:ext cx="8215313" cy="1643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413" name="TextBox 5"/>
          <p:cNvSpPr txBox="1"/>
          <p:nvPr/>
        </p:nvSpPr>
        <p:spPr>
          <a:xfrm>
            <a:off x="357188" y="5572125"/>
            <a:ext cx="7500937" cy="9239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zh-CN" altLang="zh-CN" sz="1800" dirty="0">
                <a:solidFill>
                  <a:srgbClr val="000000"/>
                </a:solidFill>
              </a:rPr>
              <a:t>The service is supplied across the border. Your employees do not travel to the country of the purchaser, nor does the customer come to the United States.</a:t>
            </a:r>
            <a:endParaRPr lang="zh-CN" altLang="zh-CN" sz="1800" dirty="0">
              <a:solidFill>
                <a:srgbClr val="000000"/>
              </a:solidFill>
            </a:endParaRPr>
          </a:p>
        </p:txBody>
      </p:sp>
      <p:sp>
        <p:nvSpPr>
          <p:cNvPr id="17414" name="TextBox 6"/>
          <p:cNvSpPr txBox="1"/>
          <p:nvPr/>
        </p:nvSpPr>
        <p:spPr>
          <a:xfrm>
            <a:off x="142875" y="4000500"/>
            <a:ext cx="7929563" cy="9239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zh-CN" altLang="zh-CN" sz="1800" dirty="0">
                <a:solidFill>
                  <a:srgbClr val="FF0000"/>
                </a:solidFill>
              </a:rPr>
              <a:t>Percentage</a:t>
            </a:r>
            <a:r>
              <a:rPr lang="zh-CN" altLang="zh-CN" sz="1800" dirty="0">
                <a:solidFill>
                  <a:srgbClr val="000000"/>
                </a:solidFill>
              </a:rPr>
              <a:t> of </a:t>
            </a:r>
            <a:r>
              <a:rPr lang="zh-CN" altLang="zh-CN" sz="1800" dirty="0">
                <a:solidFill>
                  <a:srgbClr val="FF0000"/>
                </a:solidFill>
              </a:rPr>
              <a:t>Services Performed Remotely </a:t>
            </a:r>
            <a:r>
              <a:rPr lang="zh-CN" altLang="zh-CN" sz="1800" dirty="0">
                <a:solidFill>
                  <a:srgbClr val="000000"/>
                </a:solidFill>
              </a:rPr>
              <a:t>by ht U.S. Reporter’s Domestic Offices for Foreign Persons via Internet, Email, Text, Telephone, or Other Means</a:t>
            </a:r>
            <a:endParaRPr lang="zh-CN" altLang="zh-CN" sz="1800" dirty="0">
              <a:solidFill>
                <a:srgbClr val="000000"/>
              </a:solidFill>
            </a:endParaRPr>
          </a:p>
        </p:txBody>
      </p:sp>
      <p:sp>
        <p:nvSpPr>
          <p:cNvPr id="17415" name="TextBox 7"/>
          <p:cNvSpPr txBox="1"/>
          <p:nvPr/>
        </p:nvSpPr>
        <p:spPr>
          <a:xfrm>
            <a:off x="8153400" y="500063"/>
            <a:ext cx="739775" cy="4424362"/>
          </a:xfrm>
          <a:prstGeom prst="rect">
            <a:avLst/>
          </a:prstGeom>
          <a:solidFill>
            <a:srgbClr val="FFFF00"/>
          </a:solidFill>
          <a:ln w="9525">
            <a:noFill/>
          </a:ln>
        </p:spPr>
        <p:txBody>
          <a:bodyPr vert="eaVert">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zh-CN" altLang="zh-CN" sz="1800" dirty="0">
                <a:solidFill>
                  <a:srgbClr val="000000"/>
                </a:solidFill>
              </a:rPr>
              <a:t>BEA's enterprise survey (included in the routine surveys on services trade)</a:t>
            </a:r>
            <a:endParaRPr lang="zh-CN" altLang="zh-CN" sz="1800" dirty="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灯片编号占位符 5"/>
          <p:cNvSpPr txBox="1">
            <a:spLocks noGrp="1"/>
          </p:cNvSpPr>
          <p:nvPr>
            <p:ph type="sldNum" sz="quarter" idx="12"/>
          </p:nvPr>
        </p:nvSpPr>
        <p:spPr>
          <a:ln/>
        </p:spPr>
        <p:txBody>
          <a:bodyPr/>
          <a:p>
            <a:pPr marL="0" indent="0" algn="r">
              <a:spcBef>
                <a:spcPct val="0"/>
              </a:spcBef>
              <a:buNone/>
            </a:pPr>
            <a:fld id="{9A0DB2DC-4C9A-4742-B13C-FB6460FD3503}" type="slidenum">
              <a:rPr lang="zh-CN" altLang="zh-CN" sz="1400" dirty="0">
                <a:solidFill>
                  <a:srgbClr val="000000"/>
                </a:solidFill>
              </a:rPr>
            </a:fld>
            <a:endParaRPr lang="zh-CN" altLang="zh-CN" sz="1400" dirty="0">
              <a:solidFill>
                <a:srgbClr val="000000"/>
              </a:solidFill>
            </a:endParaRPr>
          </a:p>
        </p:txBody>
      </p:sp>
      <p:sp>
        <p:nvSpPr>
          <p:cNvPr id="18435" name="TextBox 1"/>
          <p:cNvSpPr txBox="1"/>
          <p:nvPr/>
        </p:nvSpPr>
        <p:spPr>
          <a:xfrm>
            <a:off x="2033588" y="0"/>
            <a:ext cx="5076825" cy="9588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a:lnSpc>
                <a:spcPct val="150000"/>
              </a:lnSpc>
              <a:spcBef>
                <a:spcPct val="0"/>
              </a:spcBef>
              <a:buNone/>
            </a:pPr>
            <a:r>
              <a:rPr lang="zh-CN" altLang="zh-CN" sz="2000" dirty="0">
                <a:solidFill>
                  <a:srgbClr val="FF0000"/>
                </a:solidFill>
              </a:rPr>
              <a:t>OECD's three-dimensional architecture on the concept of digital trade</a:t>
            </a:r>
            <a:endParaRPr lang="zh-CN" altLang="zh-CN" sz="2000" dirty="0">
              <a:solidFill>
                <a:srgbClr val="FF0000"/>
              </a:solidFill>
            </a:endParaRPr>
          </a:p>
        </p:txBody>
      </p:sp>
      <p:sp>
        <p:nvSpPr>
          <p:cNvPr id="18436" name="TextBox 3"/>
          <p:cNvSpPr txBox="1"/>
          <p:nvPr/>
        </p:nvSpPr>
        <p:spPr>
          <a:xfrm>
            <a:off x="17463" y="1412875"/>
            <a:ext cx="2057400" cy="2970213"/>
          </a:xfrm>
          <a:prstGeom prst="rect">
            <a:avLst/>
          </a:prstGeom>
          <a:solidFill>
            <a:srgbClr val="72BFC5"/>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defTabSz="914400">
              <a:lnSpc>
                <a:spcPct val="150000"/>
              </a:lnSpc>
              <a:spcBef>
                <a:spcPct val="0"/>
              </a:spcBef>
              <a:buNone/>
              <a:tabLst>
                <a:tab pos="85725" algn="l"/>
              </a:tabLst>
            </a:pPr>
            <a:r>
              <a:rPr lang="zh-CN" altLang="zh-CN" sz="1400" dirty="0">
                <a:solidFill>
                  <a:srgbClr val="FF0000"/>
                </a:solidFill>
                <a:latin typeface="华文楷体" panose="02010600040101010101" pitchFamily="2" charset="-122"/>
                <a:ea typeface="华文楷体" panose="02010600040101010101" pitchFamily="2" charset="-122"/>
              </a:rPr>
              <a:t>The first dimension--Nature</a:t>
            </a:r>
            <a:endParaRPr lang="zh-CN" altLang="zh-CN" sz="1400" dirty="0">
              <a:solidFill>
                <a:srgbClr val="FF0000"/>
              </a:solidFill>
              <a:latin typeface="华文楷体" panose="02010600040101010101" pitchFamily="2" charset="-122"/>
              <a:ea typeface="华文楷体" panose="02010600040101010101" pitchFamily="2" charset="-122"/>
            </a:endParaRPr>
          </a:p>
          <a:p>
            <a:pPr marL="0" lvl="0" indent="0" defTabSz="914400">
              <a:lnSpc>
                <a:spcPct val="150000"/>
              </a:lnSpc>
              <a:spcBef>
                <a:spcPct val="0"/>
              </a:spcBef>
              <a:tabLst>
                <a:tab pos="85725" algn="l"/>
              </a:tabLst>
            </a:pPr>
            <a:r>
              <a:rPr lang="zh-CN" altLang="zh-CN" sz="1400" dirty="0">
                <a:solidFill>
                  <a:srgbClr val="000000"/>
                </a:solidFill>
                <a:latin typeface="华文楷体" panose="02010600040101010101" pitchFamily="2" charset="-122"/>
                <a:ea typeface="华文楷体" panose="02010600040101010101" pitchFamily="2" charset="-122"/>
              </a:rPr>
              <a:t>Digitally ordered?</a:t>
            </a:r>
            <a:endParaRPr lang="zh-CN" altLang="zh-CN" sz="1400" dirty="0">
              <a:solidFill>
                <a:srgbClr val="000000"/>
              </a:solidFill>
              <a:latin typeface="华文楷体" panose="02010600040101010101" pitchFamily="2" charset="-122"/>
              <a:ea typeface="华文楷体" panose="02010600040101010101" pitchFamily="2" charset="-122"/>
            </a:endParaRPr>
          </a:p>
          <a:p>
            <a:pPr marL="0" lvl="0" indent="0" defTabSz="914400">
              <a:lnSpc>
                <a:spcPct val="150000"/>
              </a:lnSpc>
              <a:spcBef>
                <a:spcPct val="0"/>
              </a:spcBef>
              <a:tabLst>
                <a:tab pos="85725" algn="l"/>
              </a:tabLst>
            </a:pPr>
            <a:r>
              <a:rPr lang="zh-CN" altLang="zh-CN" sz="1400" dirty="0">
                <a:solidFill>
                  <a:srgbClr val="000000"/>
                </a:solidFill>
                <a:latin typeface="华文楷体" panose="02010600040101010101" pitchFamily="2" charset="-122"/>
                <a:ea typeface="华文楷体" panose="02010600040101010101" pitchFamily="2" charset="-122"/>
              </a:rPr>
              <a:t>Whether through a third-party platform (platform enabled)</a:t>
            </a:r>
            <a:endParaRPr lang="zh-CN" altLang="zh-CN" sz="1400" dirty="0">
              <a:solidFill>
                <a:srgbClr val="000000"/>
              </a:solidFill>
              <a:latin typeface="华文楷体" panose="02010600040101010101" pitchFamily="2" charset="-122"/>
              <a:ea typeface="华文楷体" panose="02010600040101010101" pitchFamily="2" charset="-122"/>
            </a:endParaRPr>
          </a:p>
          <a:p>
            <a:pPr marL="0" lvl="0" indent="0" defTabSz="914400">
              <a:lnSpc>
                <a:spcPct val="150000"/>
              </a:lnSpc>
              <a:spcBef>
                <a:spcPct val="0"/>
              </a:spcBef>
              <a:tabLst>
                <a:tab pos="85725" algn="l"/>
              </a:tabLst>
            </a:pPr>
            <a:r>
              <a:rPr lang="zh-CN" altLang="zh-CN" sz="1400" dirty="0">
                <a:solidFill>
                  <a:srgbClr val="000000"/>
                </a:solidFill>
                <a:latin typeface="华文楷体" panose="02010600040101010101" pitchFamily="2" charset="-122"/>
                <a:ea typeface="华文楷体" panose="02010600040101010101" pitchFamily="2" charset="-122"/>
              </a:rPr>
              <a:t>Digitally delivered?</a:t>
            </a:r>
            <a:endParaRPr lang="zh-CN" altLang="zh-CN" sz="1400" dirty="0">
              <a:solidFill>
                <a:srgbClr val="000000"/>
              </a:solidFill>
              <a:latin typeface="华文楷体" panose="02010600040101010101" pitchFamily="2" charset="-122"/>
              <a:ea typeface="华文楷体" panose="02010600040101010101" pitchFamily="2" charset="-122"/>
            </a:endParaRPr>
          </a:p>
          <a:p>
            <a:pPr marL="0" lvl="0" indent="0" defTabSz="914400">
              <a:lnSpc>
                <a:spcPct val="150000"/>
              </a:lnSpc>
              <a:spcBef>
                <a:spcPct val="0"/>
              </a:spcBef>
              <a:buNone/>
              <a:tabLst>
                <a:tab pos="85725" algn="l"/>
              </a:tabLst>
            </a:pPr>
            <a:r>
              <a:rPr lang="zh-CN" altLang="zh-CN" sz="1400" dirty="0">
                <a:solidFill>
                  <a:srgbClr val="000000"/>
                </a:solidFill>
                <a:latin typeface="华文楷体" panose="02010600040101010101" pitchFamily="2" charset="-122"/>
                <a:ea typeface="华文楷体" panose="02010600040101010101" pitchFamily="2" charset="-122"/>
              </a:rPr>
              <a:t>The relationship between them is "or" and "and”</a:t>
            </a:r>
            <a:endParaRPr lang="zh-CN" altLang="zh-CN" sz="1400" dirty="0">
              <a:solidFill>
                <a:srgbClr val="000000"/>
              </a:solidFill>
              <a:latin typeface="华文楷体" panose="02010600040101010101" pitchFamily="2" charset="-122"/>
              <a:ea typeface="华文楷体" panose="02010600040101010101" pitchFamily="2" charset="-122"/>
            </a:endParaRPr>
          </a:p>
        </p:txBody>
      </p:sp>
      <p:sp>
        <p:nvSpPr>
          <p:cNvPr id="18437" name="TextBox 4"/>
          <p:cNvSpPr txBox="1"/>
          <p:nvPr/>
        </p:nvSpPr>
        <p:spPr>
          <a:xfrm>
            <a:off x="3498850" y="5349875"/>
            <a:ext cx="3352800" cy="1354138"/>
          </a:xfrm>
          <a:prstGeom prst="rect">
            <a:avLst/>
          </a:prstGeom>
          <a:solidFill>
            <a:srgbClr val="FFFF00"/>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nSpc>
                <a:spcPct val="150000"/>
              </a:lnSpc>
              <a:spcBef>
                <a:spcPct val="0"/>
              </a:spcBef>
              <a:buNone/>
            </a:pPr>
            <a:r>
              <a:rPr lang="zh-CN" altLang="zh-CN" sz="1400" dirty="0">
                <a:solidFill>
                  <a:srgbClr val="FF0000"/>
                </a:solidFill>
                <a:latin typeface="华文楷体" panose="02010600040101010101" pitchFamily="2" charset="-122"/>
                <a:ea typeface="华文楷体" panose="02010600040101010101" pitchFamily="2" charset="-122"/>
              </a:rPr>
              <a:t>The second dimension--Goods category</a:t>
            </a:r>
            <a:endParaRPr lang="zh-CN" altLang="zh-CN" sz="1400" dirty="0">
              <a:solidFill>
                <a:srgbClr val="FF0000"/>
              </a:solidFill>
              <a:latin typeface="华文楷体" panose="02010600040101010101" pitchFamily="2" charset="-122"/>
              <a:ea typeface="华文楷体" panose="02010600040101010101" pitchFamily="2" charset="-122"/>
            </a:endParaRPr>
          </a:p>
          <a:p>
            <a:pPr marL="0" lvl="0" indent="0">
              <a:lnSpc>
                <a:spcPct val="150000"/>
              </a:lnSpc>
              <a:spcBef>
                <a:spcPct val="0"/>
              </a:spcBef>
            </a:pPr>
            <a:r>
              <a:rPr lang="zh-CN" altLang="zh-CN" sz="1400" dirty="0">
                <a:solidFill>
                  <a:srgbClr val="000000"/>
                </a:solidFill>
                <a:latin typeface="华文楷体" panose="02010600040101010101" pitchFamily="2" charset="-122"/>
                <a:ea typeface="华文楷体" panose="02010600040101010101" pitchFamily="2" charset="-122"/>
              </a:rPr>
              <a:t>Good</a:t>
            </a:r>
            <a:endParaRPr lang="zh-CN" altLang="zh-CN" sz="1400" dirty="0">
              <a:solidFill>
                <a:srgbClr val="000000"/>
              </a:solidFill>
              <a:latin typeface="华文楷体" panose="02010600040101010101" pitchFamily="2" charset="-122"/>
              <a:ea typeface="华文楷体" panose="02010600040101010101" pitchFamily="2" charset="-122"/>
            </a:endParaRPr>
          </a:p>
          <a:p>
            <a:pPr marL="0" lvl="0" indent="0">
              <a:lnSpc>
                <a:spcPct val="150000"/>
              </a:lnSpc>
              <a:spcBef>
                <a:spcPct val="0"/>
              </a:spcBef>
            </a:pPr>
            <a:r>
              <a:rPr lang="zh-CN" altLang="zh-CN" sz="1400" dirty="0">
                <a:solidFill>
                  <a:srgbClr val="000000"/>
                </a:solidFill>
                <a:latin typeface="华文楷体" panose="02010600040101010101" pitchFamily="2" charset="-122"/>
                <a:ea typeface="华文楷体" panose="02010600040101010101" pitchFamily="2" charset="-122"/>
              </a:rPr>
              <a:t>Service</a:t>
            </a:r>
            <a:endParaRPr lang="zh-CN" altLang="zh-CN" sz="1400" dirty="0">
              <a:solidFill>
                <a:srgbClr val="000000"/>
              </a:solidFill>
              <a:latin typeface="华文楷体" panose="02010600040101010101" pitchFamily="2" charset="-122"/>
              <a:ea typeface="华文楷体" panose="02010600040101010101" pitchFamily="2" charset="-122"/>
            </a:endParaRPr>
          </a:p>
          <a:p>
            <a:pPr marL="0" lvl="0" indent="0">
              <a:lnSpc>
                <a:spcPct val="150000"/>
              </a:lnSpc>
              <a:spcBef>
                <a:spcPct val="0"/>
              </a:spcBef>
            </a:pPr>
            <a:r>
              <a:rPr lang="zh-CN" altLang="zh-CN" sz="1400" dirty="0">
                <a:solidFill>
                  <a:srgbClr val="000000"/>
                </a:solidFill>
                <a:latin typeface="华文楷体" panose="02010600040101010101" pitchFamily="2" charset="-122"/>
                <a:ea typeface="华文楷体" panose="02010600040101010101" pitchFamily="2" charset="-122"/>
              </a:rPr>
              <a:t>Information</a:t>
            </a:r>
            <a:endParaRPr lang="zh-CN" altLang="zh-CN" sz="1400" dirty="0">
              <a:solidFill>
                <a:srgbClr val="000000"/>
              </a:solidFill>
              <a:latin typeface="华文楷体" panose="02010600040101010101" pitchFamily="2" charset="-122"/>
              <a:ea typeface="华文楷体" panose="02010600040101010101" pitchFamily="2" charset="-122"/>
            </a:endParaRPr>
          </a:p>
        </p:txBody>
      </p:sp>
      <p:pic>
        <p:nvPicPr>
          <p:cNvPr id="18438" name="图片 3"/>
          <p:cNvPicPr>
            <a:picLocks noChangeAspect="1"/>
          </p:cNvPicPr>
          <p:nvPr/>
        </p:nvPicPr>
        <p:blipFill>
          <a:blip r:embed="rId1"/>
          <a:srcRect t="7288" r="15514"/>
          <a:stretch>
            <a:fillRect/>
          </a:stretch>
        </p:blipFill>
        <p:spPr>
          <a:xfrm>
            <a:off x="2033588" y="1163638"/>
            <a:ext cx="5707062" cy="4283075"/>
          </a:xfrm>
          <a:prstGeom prst="rect">
            <a:avLst/>
          </a:prstGeom>
          <a:noFill/>
          <a:ln w="9525">
            <a:noFill/>
          </a:ln>
        </p:spPr>
      </p:pic>
      <p:sp>
        <p:nvSpPr>
          <p:cNvPr id="18439" name="文本框 4"/>
          <p:cNvSpPr txBox="1"/>
          <p:nvPr/>
        </p:nvSpPr>
        <p:spPr>
          <a:xfrm>
            <a:off x="2192338" y="950913"/>
            <a:ext cx="2303462" cy="3698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1800" dirty="0"/>
              <a:t>Trade procedures</a:t>
            </a:r>
            <a:endParaRPr lang="en-US" altLang="zh-CN" sz="1800" dirty="0"/>
          </a:p>
        </p:txBody>
      </p:sp>
      <p:sp>
        <p:nvSpPr>
          <p:cNvPr id="18440" name="文本框 11"/>
          <p:cNvSpPr txBox="1"/>
          <p:nvPr/>
        </p:nvSpPr>
        <p:spPr>
          <a:xfrm rot="-5400000">
            <a:off x="1370013" y="2743200"/>
            <a:ext cx="2303462" cy="3079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a:spcBef>
                <a:spcPct val="0"/>
              </a:spcBef>
              <a:buNone/>
            </a:pPr>
            <a:r>
              <a:rPr lang="en-US" altLang="zh-CN" sz="1400" dirty="0"/>
              <a:t>Nature</a:t>
            </a:r>
            <a:endParaRPr lang="en-US" altLang="zh-CN" sz="1400" dirty="0"/>
          </a:p>
        </p:txBody>
      </p:sp>
      <p:sp>
        <p:nvSpPr>
          <p:cNvPr id="18441" name="文本框 12"/>
          <p:cNvSpPr txBox="1"/>
          <p:nvPr/>
        </p:nvSpPr>
        <p:spPr>
          <a:xfrm>
            <a:off x="4090988" y="1897063"/>
            <a:ext cx="954087" cy="2778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1200" dirty="0"/>
              <a:t>Supplier</a:t>
            </a:r>
            <a:endParaRPr lang="en-US" altLang="zh-CN" sz="1200" dirty="0"/>
          </a:p>
        </p:txBody>
      </p:sp>
      <p:sp>
        <p:nvSpPr>
          <p:cNvPr id="18442" name="TextBox 5"/>
          <p:cNvSpPr txBox="1"/>
          <p:nvPr/>
        </p:nvSpPr>
        <p:spPr>
          <a:xfrm>
            <a:off x="7239000" y="1285875"/>
            <a:ext cx="1905000" cy="2647950"/>
          </a:xfrm>
          <a:prstGeom prst="rect">
            <a:avLst/>
          </a:prstGeom>
          <a:solidFill>
            <a:srgbClr val="FFC000"/>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nSpc>
                <a:spcPct val="150000"/>
              </a:lnSpc>
              <a:spcBef>
                <a:spcPct val="0"/>
              </a:spcBef>
              <a:buNone/>
            </a:pPr>
            <a:r>
              <a:rPr lang="zh-CN" altLang="zh-CN" sz="1400" dirty="0">
                <a:solidFill>
                  <a:srgbClr val="FF0000"/>
                </a:solidFill>
                <a:latin typeface="华文楷体" panose="02010600040101010101" pitchFamily="2" charset="-122"/>
                <a:ea typeface="华文楷体" panose="02010600040101010101" pitchFamily="2" charset="-122"/>
              </a:rPr>
              <a:t>The third dimension--Trader identity</a:t>
            </a:r>
            <a:endParaRPr lang="zh-CN" altLang="zh-CN" sz="1400" dirty="0">
              <a:solidFill>
                <a:srgbClr val="FF0000"/>
              </a:solidFill>
              <a:latin typeface="华文楷体" panose="02010600040101010101" pitchFamily="2" charset="-122"/>
              <a:ea typeface="华文楷体" panose="02010600040101010101" pitchFamily="2" charset="-122"/>
            </a:endParaRPr>
          </a:p>
          <a:p>
            <a:pPr marL="0" lvl="0" indent="0">
              <a:lnSpc>
                <a:spcPct val="150000"/>
              </a:lnSpc>
              <a:spcBef>
                <a:spcPct val="0"/>
              </a:spcBef>
            </a:pPr>
            <a:r>
              <a:rPr lang="zh-CN" altLang="zh-CN" sz="1400" dirty="0">
                <a:solidFill>
                  <a:srgbClr val="000000"/>
                </a:solidFill>
                <a:latin typeface="华文楷体" panose="02010600040101010101" pitchFamily="2" charset="-122"/>
                <a:ea typeface="华文楷体" panose="02010600040101010101" pitchFamily="2" charset="-122"/>
              </a:rPr>
              <a:t>B2B (Business-to-Business sales model)</a:t>
            </a:r>
            <a:endParaRPr lang="zh-CN" altLang="zh-CN" sz="1400" dirty="0">
              <a:solidFill>
                <a:srgbClr val="000000"/>
              </a:solidFill>
              <a:latin typeface="华文楷体" panose="02010600040101010101" pitchFamily="2" charset="-122"/>
              <a:ea typeface="华文楷体" panose="02010600040101010101" pitchFamily="2" charset="-122"/>
            </a:endParaRPr>
          </a:p>
          <a:p>
            <a:pPr marL="0" lvl="0" indent="0">
              <a:lnSpc>
                <a:spcPct val="150000"/>
              </a:lnSpc>
              <a:spcBef>
                <a:spcPct val="0"/>
              </a:spcBef>
            </a:pPr>
            <a:r>
              <a:rPr lang="zh-CN" altLang="zh-CN" sz="1400" dirty="0">
                <a:solidFill>
                  <a:srgbClr val="000000"/>
                </a:solidFill>
                <a:latin typeface="华文楷体" panose="02010600040101010101" pitchFamily="2" charset="-122"/>
                <a:ea typeface="华文楷体" panose="02010600040101010101" pitchFamily="2" charset="-122"/>
              </a:rPr>
              <a:t>B2C (Business-to-Consumer sales model)</a:t>
            </a:r>
            <a:endParaRPr lang="zh-CN" altLang="zh-CN" sz="1400" dirty="0">
              <a:solidFill>
                <a:srgbClr val="000000"/>
              </a:solidFill>
              <a:latin typeface="华文楷体" panose="02010600040101010101" pitchFamily="2" charset="-122"/>
              <a:ea typeface="华文楷体" panose="02010600040101010101" pitchFamily="2" charset="-122"/>
            </a:endParaRPr>
          </a:p>
          <a:p>
            <a:pPr marL="0" lvl="0" indent="0">
              <a:lnSpc>
                <a:spcPct val="150000"/>
              </a:lnSpc>
              <a:spcBef>
                <a:spcPct val="0"/>
              </a:spcBef>
            </a:pPr>
            <a:r>
              <a:rPr lang="zh-CN" altLang="zh-CN" sz="1400" dirty="0">
                <a:solidFill>
                  <a:srgbClr val="000000"/>
                </a:solidFill>
                <a:latin typeface="华文楷体" panose="02010600040101010101" pitchFamily="2" charset="-122"/>
                <a:ea typeface="华文楷体" panose="02010600040101010101" pitchFamily="2" charset="-122"/>
              </a:rPr>
              <a:t>C2C (Consumer-to-Consumer Sales model)</a:t>
            </a:r>
            <a:endParaRPr lang="zh-CN" altLang="zh-CN" sz="1400" dirty="0">
              <a:solidFill>
                <a:srgbClr val="000000"/>
              </a:solidFill>
              <a:latin typeface="华文楷体" panose="02010600040101010101" pitchFamily="2" charset="-122"/>
              <a:ea typeface="华文楷体" panose="02010600040101010101" pitchFamily="2" charset="-122"/>
            </a:endParaRPr>
          </a:p>
        </p:txBody>
      </p:sp>
      <p:sp>
        <p:nvSpPr>
          <p:cNvPr id="18443" name="文本框 13"/>
          <p:cNvSpPr txBox="1"/>
          <p:nvPr/>
        </p:nvSpPr>
        <p:spPr>
          <a:xfrm>
            <a:off x="4340225" y="1565275"/>
            <a:ext cx="1109663" cy="2619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1100" dirty="0"/>
              <a:t>Purchaser</a:t>
            </a:r>
            <a:endParaRPr lang="en-US" altLang="zh-CN" sz="1100" dirty="0"/>
          </a:p>
        </p:txBody>
      </p:sp>
      <p:sp>
        <p:nvSpPr>
          <p:cNvPr id="18444" name="文本框 14"/>
          <p:cNvSpPr txBox="1"/>
          <p:nvPr/>
        </p:nvSpPr>
        <p:spPr>
          <a:xfrm>
            <a:off x="5103813" y="1612900"/>
            <a:ext cx="954087"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a:spcBef>
                <a:spcPct val="0"/>
              </a:spcBef>
              <a:buNone/>
            </a:pPr>
            <a:r>
              <a:rPr lang="en-US" altLang="zh-CN" sz="1400" dirty="0"/>
              <a:t>Business B</a:t>
            </a:r>
            <a:endParaRPr lang="en-US" altLang="zh-CN" sz="1400" dirty="0"/>
          </a:p>
        </p:txBody>
      </p:sp>
      <p:sp>
        <p:nvSpPr>
          <p:cNvPr id="18445" name="文本框 15"/>
          <p:cNvSpPr txBox="1"/>
          <p:nvPr/>
        </p:nvSpPr>
        <p:spPr>
          <a:xfrm>
            <a:off x="6057900" y="1639888"/>
            <a:ext cx="955675" cy="4619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a:spcBef>
                <a:spcPct val="0"/>
              </a:spcBef>
              <a:buNone/>
            </a:pPr>
            <a:r>
              <a:rPr lang="en-US" altLang="zh-CN" sz="1200" dirty="0"/>
              <a:t>Consumer C</a:t>
            </a:r>
            <a:endParaRPr lang="en-US" altLang="zh-CN" sz="1200" dirty="0"/>
          </a:p>
        </p:txBody>
      </p:sp>
      <p:sp>
        <p:nvSpPr>
          <p:cNvPr id="18446" name="文本框 16"/>
          <p:cNvSpPr txBox="1"/>
          <p:nvPr/>
        </p:nvSpPr>
        <p:spPr>
          <a:xfrm>
            <a:off x="4143375" y="2224088"/>
            <a:ext cx="954088"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a:spcBef>
                <a:spcPct val="0"/>
              </a:spcBef>
              <a:buNone/>
            </a:pPr>
            <a:r>
              <a:rPr lang="en-US" altLang="zh-CN" sz="1400" dirty="0"/>
              <a:t>Business B</a:t>
            </a:r>
            <a:endParaRPr lang="en-US" altLang="zh-CN" sz="1400" dirty="0"/>
          </a:p>
        </p:txBody>
      </p:sp>
      <p:sp>
        <p:nvSpPr>
          <p:cNvPr id="18447" name="文本框 17"/>
          <p:cNvSpPr txBox="1"/>
          <p:nvPr/>
        </p:nvSpPr>
        <p:spPr>
          <a:xfrm>
            <a:off x="4157663" y="2887663"/>
            <a:ext cx="955675" cy="4619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a:spcBef>
                <a:spcPct val="0"/>
              </a:spcBef>
              <a:buNone/>
            </a:pPr>
            <a:r>
              <a:rPr lang="en-US" altLang="zh-CN" sz="1200" dirty="0"/>
              <a:t>Consumer C</a:t>
            </a:r>
            <a:endParaRPr lang="en-US" altLang="zh-CN" sz="1200" dirty="0"/>
          </a:p>
        </p:txBody>
      </p:sp>
      <p:sp>
        <p:nvSpPr>
          <p:cNvPr id="18448" name="文本框 18"/>
          <p:cNvSpPr txBox="1"/>
          <p:nvPr/>
        </p:nvSpPr>
        <p:spPr>
          <a:xfrm>
            <a:off x="5113338" y="2365375"/>
            <a:ext cx="954087" cy="3079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a:spcBef>
                <a:spcPct val="0"/>
              </a:spcBef>
              <a:buNone/>
            </a:pPr>
            <a:r>
              <a:rPr lang="en-US" altLang="zh-CN" sz="1400" dirty="0"/>
              <a:t>B2B</a:t>
            </a:r>
            <a:endParaRPr lang="en-US" altLang="zh-CN" sz="1400" dirty="0"/>
          </a:p>
        </p:txBody>
      </p:sp>
      <p:sp>
        <p:nvSpPr>
          <p:cNvPr id="18449" name="文本框 19"/>
          <p:cNvSpPr txBox="1"/>
          <p:nvPr/>
        </p:nvSpPr>
        <p:spPr>
          <a:xfrm>
            <a:off x="6067425" y="2365375"/>
            <a:ext cx="955675" cy="3079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a:spcBef>
                <a:spcPct val="0"/>
              </a:spcBef>
              <a:buNone/>
            </a:pPr>
            <a:r>
              <a:rPr lang="en-US" altLang="zh-CN" sz="1400" dirty="0"/>
              <a:t>B2C</a:t>
            </a:r>
            <a:endParaRPr lang="en-US" altLang="zh-CN" sz="1400" dirty="0"/>
          </a:p>
        </p:txBody>
      </p:sp>
      <p:sp>
        <p:nvSpPr>
          <p:cNvPr id="18450" name="文本框 20"/>
          <p:cNvSpPr txBox="1"/>
          <p:nvPr/>
        </p:nvSpPr>
        <p:spPr>
          <a:xfrm>
            <a:off x="6148388" y="2946400"/>
            <a:ext cx="754062" cy="3063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a:spcBef>
                <a:spcPct val="0"/>
              </a:spcBef>
              <a:buNone/>
            </a:pPr>
            <a:r>
              <a:rPr lang="en-US" altLang="zh-CN" sz="1400" dirty="0"/>
              <a:t>C2C</a:t>
            </a:r>
            <a:endParaRPr lang="en-US" altLang="zh-CN" sz="1400" dirty="0"/>
          </a:p>
        </p:txBody>
      </p:sp>
      <p:sp>
        <p:nvSpPr>
          <p:cNvPr id="18451" name="文本框 21"/>
          <p:cNvSpPr txBox="1"/>
          <p:nvPr/>
        </p:nvSpPr>
        <p:spPr>
          <a:xfrm rot="5400000">
            <a:off x="2565400" y="1639888"/>
            <a:ext cx="116205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a:spcBef>
                <a:spcPct val="0"/>
              </a:spcBef>
              <a:buNone/>
            </a:pPr>
            <a:r>
              <a:rPr lang="en-US" altLang="zh-CN" sz="1400" dirty="0"/>
              <a:t>Digital delivery D	</a:t>
            </a:r>
            <a:endParaRPr lang="en-US" altLang="zh-CN" sz="1400" dirty="0"/>
          </a:p>
        </p:txBody>
      </p:sp>
      <p:sp>
        <p:nvSpPr>
          <p:cNvPr id="18452" name="文本框 22"/>
          <p:cNvSpPr txBox="1"/>
          <p:nvPr/>
        </p:nvSpPr>
        <p:spPr>
          <a:xfrm rot="5400000">
            <a:off x="2520950" y="2746375"/>
            <a:ext cx="1160463"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a:spcBef>
                <a:spcPct val="0"/>
              </a:spcBef>
              <a:buNone/>
            </a:pPr>
            <a:r>
              <a:rPr lang="en-US" altLang="zh-CN" sz="1400" dirty="0"/>
              <a:t>Third party platform P</a:t>
            </a:r>
            <a:endParaRPr lang="en-US" altLang="zh-CN" sz="1400" dirty="0"/>
          </a:p>
        </p:txBody>
      </p:sp>
      <p:sp>
        <p:nvSpPr>
          <p:cNvPr id="18453" name="文本框 23"/>
          <p:cNvSpPr txBox="1"/>
          <p:nvPr/>
        </p:nvSpPr>
        <p:spPr>
          <a:xfrm rot="5400000">
            <a:off x="2601913" y="3722688"/>
            <a:ext cx="968375"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a:spcBef>
                <a:spcPct val="0"/>
              </a:spcBef>
              <a:buNone/>
            </a:pPr>
            <a:r>
              <a:rPr lang="en-US" altLang="zh-CN" sz="1400" dirty="0"/>
              <a:t>Digital order O</a:t>
            </a:r>
            <a:endParaRPr lang="en-US" altLang="zh-CN" sz="1400" dirty="0"/>
          </a:p>
        </p:txBody>
      </p:sp>
      <p:sp>
        <p:nvSpPr>
          <p:cNvPr id="18454" name="文本框 24"/>
          <p:cNvSpPr txBox="1"/>
          <p:nvPr/>
        </p:nvSpPr>
        <p:spPr>
          <a:xfrm>
            <a:off x="3779838" y="4652963"/>
            <a:ext cx="955675" cy="2778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a:spcBef>
                <a:spcPct val="0"/>
              </a:spcBef>
              <a:buNone/>
            </a:pPr>
            <a:r>
              <a:rPr lang="en-US" altLang="zh-CN" sz="1200" dirty="0"/>
              <a:t>Goods G</a:t>
            </a:r>
            <a:endParaRPr lang="en-US" altLang="zh-CN" sz="1200" dirty="0"/>
          </a:p>
        </p:txBody>
      </p:sp>
      <p:sp>
        <p:nvSpPr>
          <p:cNvPr id="18455" name="文本框 25"/>
          <p:cNvSpPr txBox="1"/>
          <p:nvPr/>
        </p:nvSpPr>
        <p:spPr>
          <a:xfrm>
            <a:off x="5129213" y="4652963"/>
            <a:ext cx="955675" cy="2778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a:spcBef>
                <a:spcPct val="0"/>
              </a:spcBef>
              <a:buNone/>
            </a:pPr>
            <a:r>
              <a:rPr lang="en-US" altLang="zh-CN" sz="1200" dirty="0"/>
              <a:t>Service S</a:t>
            </a:r>
            <a:endParaRPr lang="en-US" altLang="zh-CN" sz="1200" dirty="0"/>
          </a:p>
        </p:txBody>
      </p:sp>
      <p:sp>
        <p:nvSpPr>
          <p:cNvPr id="18456" name="文本框 26"/>
          <p:cNvSpPr txBox="1"/>
          <p:nvPr/>
        </p:nvSpPr>
        <p:spPr>
          <a:xfrm>
            <a:off x="6370638" y="4652963"/>
            <a:ext cx="1154112" cy="2778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a:spcBef>
                <a:spcPct val="0"/>
              </a:spcBef>
              <a:buNone/>
            </a:pPr>
            <a:r>
              <a:rPr lang="en-US" altLang="zh-CN" sz="1200" dirty="0"/>
              <a:t>Information I</a:t>
            </a:r>
            <a:endParaRPr lang="en-US" altLang="zh-CN" sz="1200" dirty="0"/>
          </a:p>
        </p:txBody>
      </p:sp>
      <p:sp>
        <p:nvSpPr>
          <p:cNvPr id="18457" name="文本框 27"/>
          <p:cNvSpPr txBox="1"/>
          <p:nvPr/>
        </p:nvSpPr>
        <p:spPr>
          <a:xfrm>
            <a:off x="5113338" y="5003800"/>
            <a:ext cx="954087" cy="2778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a:spcBef>
                <a:spcPct val="0"/>
              </a:spcBef>
              <a:buNone/>
            </a:pPr>
            <a:r>
              <a:rPr lang="en-US" altLang="zh-CN" sz="1200" dirty="0"/>
              <a:t>Product</a:t>
            </a:r>
            <a:endParaRPr lang="en-US" altLang="zh-CN" sz="1200" dirty="0"/>
          </a:p>
        </p:txBody>
      </p:sp>
      <p:sp>
        <p:nvSpPr>
          <p:cNvPr id="18458" name="文本框 28"/>
          <p:cNvSpPr txBox="1"/>
          <p:nvPr/>
        </p:nvSpPr>
        <p:spPr>
          <a:xfrm>
            <a:off x="7081838" y="4195763"/>
            <a:ext cx="1268412" cy="2778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a:spcBef>
                <a:spcPct val="0"/>
              </a:spcBef>
              <a:buNone/>
            </a:pPr>
            <a:r>
              <a:rPr lang="en-US" altLang="zh-CN" sz="1200" dirty="0"/>
              <a:t>Goods category</a:t>
            </a:r>
            <a:endParaRPr lang="en-US" altLang="zh-CN"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None/>
            </a:pPr>
            <a:fld id="{9A0DB2DC-4C9A-4742-B13C-FB6460FD3503}" type="slidenum">
              <a:rPr lang="en-US" altLang="zh-CN" sz="1400" dirty="0"/>
            </a:fld>
            <a:endParaRPr lang="en-US" altLang="zh-CN" sz="1400" dirty="0"/>
          </a:p>
        </p:txBody>
      </p:sp>
      <p:sp>
        <p:nvSpPr>
          <p:cNvPr id="19459" name="灯片编号占位符 1"/>
          <p:cNvSpPr>
            <a:spLocks noGrp="1"/>
          </p:cNvSpPr>
          <p:nvPr/>
        </p:nvSpPr>
        <p:spPr>
          <a:xfrm>
            <a:off x="6553200" y="6245225"/>
            <a:ext cx="2133600" cy="47625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r" eaLnBrk="1" hangingPunct="1">
              <a:spcBef>
                <a:spcPct val="0"/>
              </a:spcBef>
              <a:buFont typeface="Arial" panose="020B0604020202020204" pitchFamily="34" charset="0"/>
              <a:buNone/>
            </a:pPr>
            <a:fld id="{9A0DB2DC-4C9A-4742-B13C-FB6460FD3503}" type="slidenum">
              <a:rPr lang="en-US" altLang="zh-CN" sz="1400" dirty="0"/>
            </a:fld>
            <a:endParaRPr lang="en-US" altLang="zh-CN" sz="1400" dirty="0"/>
          </a:p>
        </p:txBody>
      </p:sp>
      <p:graphicFrame>
        <p:nvGraphicFramePr>
          <p:cNvPr id="19460" name="对象 4"/>
          <p:cNvGraphicFramePr>
            <a:graphicFrameLocks noChangeAspect="1"/>
          </p:cNvGraphicFramePr>
          <p:nvPr/>
        </p:nvGraphicFramePr>
        <p:xfrm>
          <a:off x="228600" y="762000"/>
          <a:ext cx="8001000" cy="5943600"/>
        </p:xfrm>
        <a:graphic>
          <a:graphicData uri="http://schemas.openxmlformats.org/presentationml/2006/ole">
            <mc:AlternateContent xmlns:mc="http://schemas.openxmlformats.org/markup-compatibility/2006">
              <mc:Choice xmlns:v="urn:schemas-microsoft-com:vml" Requires="v">
                <p:oleObj spid="_x0000_s3076" name="" r:id="rId1" imgW="5867400" imgH="3248025" progId="Paint.Picture">
                  <p:embed/>
                </p:oleObj>
              </mc:Choice>
              <mc:Fallback>
                <p:oleObj name="" r:id="rId1" imgW="5867400" imgH="3248025" progId="Paint.Picture">
                  <p:embed/>
                  <p:pic>
                    <p:nvPicPr>
                      <p:cNvPr id="0" name="图片 3075"/>
                      <p:cNvPicPr/>
                      <p:nvPr/>
                    </p:nvPicPr>
                    <p:blipFill>
                      <a:blip r:embed="rId2"/>
                      <a:stretch>
                        <a:fillRect/>
                      </a:stretch>
                    </p:blipFill>
                    <p:spPr>
                      <a:xfrm>
                        <a:off x="228600" y="762000"/>
                        <a:ext cx="8001000" cy="5943600"/>
                      </a:xfrm>
                      <a:prstGeom prst="rect">
                        <a:avLst/>
                      </a:prstGeom>
                      <a:noFill/>
                      <a:ln w="38100">
                        <a:noFill/>
                        <a:miter/>
                      </a:ln>
                    </p:spPr>
                  </p:pic>
                </p:oleObj>
              </mc:Fallback>
            </mc:AlternateContent>
          </a:graphicData>
        </a:graphic>
      </p:graphicFrame>
      <p:sp>
        <p:nvSpPr>
          <p:cNvPr id="19461" name="文本框 6"/>
          <p:cNvSpPr/>
          <p:nvPr/>
        </p:nvSpPr>
        <p:spPr>
          <a:xfrm>
            <a:off x="2667000" y="304800"/>
            <a:ext cx="3560763" cy="5207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Font typeface="Arial" panose="020B0604020202020204" pitchFamily="34" charset="0"/>
              <a:buNone/>
            </a:pPr>
            <a:r>
              <a:rPr lang="en-US" altLang="zh-CN" sz="2000" dirty="0"/>
              <a:t>Modified architecture</a:t>
            </a:r>
            <a:endParaRPr lang="en-US" altLang="zh-CN"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None/>
            </a:pPr>
            <a:fld id="{9A0DB2DC-4C9A-4742-B13C-FB6460FD3503}" type="slidenum">
              <a:rPr lang="en-US" altLang="zh-CN" sz="1400" dirty="0"/>
            </a:fld>
            <a:endParaRPr lang="en-US" altLang="zh-CN" sz="1400" dirty="0"/>
          </a:p>
        </p:txBody>
      </p:sp>
      <p:sp>
        <p:nvSpPr>
          <p:cNvPr id="20483" name="Text Box 2"/>
          <p:cNvSpPr/>
          <p:nvPr/>
        </p:nvSpPr>
        <p:spPr>
          <a:xfrm>
            <a:off x="179388" y="1420813"/>
            <a:ext cx="1368425" cy="4824412"/>
          </a:xfrm>
          <a:prstGeom prst="rect">
            <a:avLst/>
          </a:prstGeom>
          <a:solidFill>
            <a:srgbClr val="FF0000"/>
          </a:solid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just" eaLnBrk="1" hangingPunct="1">
              <a:lnSpc>
                <a:spcPct val="130000"/>
              </a:lnSpc>
              <a:spcBef>
                <a:spcPct val="50000"/>
              </a:spcBef>
              <a:buNone/>
            </a:pPr>
            <a:r>
              <a:rPr lang="en-US" altLang="zh-CN" sz="2000" dirty="0"/>
              <a:t>The Handbook defines digital trade as "all digitally ordered and/or digitally delivered trade".</a:t>
            </a:r>
            <a:endParaRPr lang="en-US" altLang="zh-CN" sz="2000" dirty="0"/>
          </a:p>
        </p:txBody>
      </p:sp>
      <p:sp>
        <p:nvSpPr>
          <p:cNvPr id="20484" name="Text Box 3"/>
          <p:cNvSpPr/>
          <p:nvPr/>
        </p:nvSpPr>
        <p:spPr>
          <a:xfrm>
            <a:off x="1547813" y="234950"/>
            <a:ext cx="6767512" cy="457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50000"/>
              </a:spcBef>
              <a:buNone/>
            </a:pPr>
            <a:r>
              <a:rPr lang="en-US" altLang="zh-CN" sz="2000" dirty="0">
                <a:solidFill>
                  <a:srgbClr val="FF0000"/>
                </a:solidFill>
              </a:rPr>
              <a:t>Basic indicators of </a:t>
            </a:r>
            <a:r>
              <a:rPr lang="en-US" altLang="zh-CN" sz="2000" i="1" dirty="0">
                <a:solidFill>
                  <a:srgbClr val="FF0000"/>
                </a:solidFill>
              </a:rPr>
              <a:t>Handbook of Digital Trade</a:t>
            </a:r>
            <a:endParaRPr lang="en-US" altLang="zh-CN" sz="2000" i="1" dirty="0">
              <a:solidFill>
                <a:srgbClr val="FF0000"/>
              </a:solidFill>
            </a:endParaRPr>
          </a:p>
        </p:txBody>
      </p:sp>
      <p:sp>
        <p:nvSpPr>
          <p:cNvPr id="20485" name="Text Box 4"/>
          <p:cNvSpPr/>
          <p:nvPr/>
        </p:nvSpPr>
        <p:spPr>
          <a:xfrm>
            <a:off x="2843213" y="1052513"/>
            <a:ext cx="5472112" cy="1081087"/>
          </a:xfrm>
          <a:prstGeom prst="rect">
            <a:avLst/>
          </a:prstGeom>
          <a:solidFill>
            <a:srgbClr val="F0FDA1"/>
          </a:solid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just" eaLnBrk="1" hangingPunct="1">
              <a:lnSpc>
                <a:spcPct val="130000"/>
              </a:lnSpc>
              <a:spcBef>
                <a:spcPct val="50000"/>
              </a:spcBef>
              <a:buNone/>
            </a:pPr>
            <a:r>
              <a:rPr lang="en-US" altLang="zh-CN" sz="1600" dirty="0"/>
              <a:t>Digitally ordered trade refers to the international trade of goods and services realized through the computer network specially designed for receiving or sending orders.</a:t>
            </a:r>
            <a:endParaRPr lang="en-US" altLang="zh-CN" sz="1600" dirty="0"/>
          </a:p>
        </p:txBody>
      </p:sp>
      <p:sp>
        <p:nvSpPr>
          <p:cNvPr id="20486" name="Text Box 5"/>
          <p:cNvSpPr/>
          <p:nvPr/>
        </p:nvSpPr>
        <p:spPr>
          <a:xfrm>
            <a:off x="2843213" y="2924175"/>
            <a:ext cx="5472112" cy="1657350"/>
          </a:xfrm>
          <a:prstGeom prst="rect">
            <a:avLst/>
          </a:prstGeom>
          <a:solidFill>
            <a:srgbClr val="FBA3E2"/>
          </a:solid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just" eaLnBrk="1" hangingPunct="1">
              <a:lnSpc>
                <a:spcPct val="130000"/>
              </a:lnSpc>
              <a:spcBef>
                <a:spcPct val="50000"/>
              </a:spcBef>
              <a:buNone/>
            </a:pPr>
            <a:r>
              <a:rPr lang="en-US" altLang="zh-CN" sz="1600" dirty="0"/>
              <a:t>Digitally delivered trade refers to an international trade that is delivered remotely in electronic format through special designation of computer network. "Through special designation of computer network" does not include telephone, fax, and orders made by manual input mails. </a:t>
            </a:r>
            <a:endParaRPr lang="en-US" altLang="zh-CN" sz="1600" dirty="0"/>
          </a:p>
        </p:txBody>
      </p:sp>
      <p:sp>
        <p:nvSpPr>
          <p:cNvPr id="20487" name="Text Box 6"/>
          <p:cNvSpPr/>
          <p:nvPr/>
        </p:nvSpPr>
        <p:spPr>
          <a:xfrm>
            <a:off x="2843213" y="4941888"/>
            <a:ext cx="5472112" cy="1657350"/>
          </a:xfrm>
          <a:prstGeom prst="rect">
            <a:avLst/>
          </a:prstGeom>
          <a:solidFill>
            <a:srgbClr val="A3FBC0"/>
          </a:solid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just" eaLnBrk="1" hangingPunct="1">
              <a:lnSpc>
                <a:spcPct val="130000"/>
              </a:lnSpc>
              <a:spcBef>
                <a:spcPct val="50000"/>
              </a:spcBef>
              <a:buNone/>
            </a:pPr>
            <a:r>
              <a:rPr lang="en-US" altLang="zh-CN" sz="1600" dirty="0"/>
              <a:t>Digital intermediation platform services refer to "a paid online intermediary service in which  trades can be carried out among multiple purchasers and suppliers, while the economic ownership of the goods sold or the services delivered is not held by an intermediary.” </a:t>
            </a:r>
            <a:endParaRPr lang="en-US" altLang="zh-CN" sz="1600" dirty="0"/>
          </a:p>
        </p:txBody>
      </p:sp>
      <p:cxnSp>
        <p:nvCxnSpPr>
          <p:cNvPr id="20488" name="Line 7"/>
          <p:cNvCxnSpPr/>
          <p:nvPr/>
        </p:nvCxnSpPr>
        <p:spPr>
          <a:xfrm>
            <a:off x="1547813" y="3716338"/>
            <a:ext cx="1295400" cy="0"/>
          </a:xfrm>
          <a:prstGeom prst="line">
            <a:avLst/>
          </a:prstGeom>
          <a:ln w="9525" cap="flat" cmpd="sng">
            <a:solidFill>
              <a:srgbClr val="000000"/>
            </a:solidFill>
            <a:prstDash val="solid"/>
            <a:headEnd type="none" w="med" len="med"/>
            <a:tailEnd type="none" w="med" len="med"/>
          </a:ln>
        </p:spPr>
      </p:cxnSp>
      <p:cxnSp>
        <p:nvCxnSpPr>
          <p:cNvPr id="20489" name="Line 8"/>
          <p:cNvCxnSpPr/>
          <p:nvPr/>
        </p:nvCxnSpPr>
        <p:spPr>
          <a:xfrm flipH="1">
            <a:off x="1908175" y="1628775"/>
            <a:ext cx="0" cy="4032250"/>
          </a:xfrm>
          <a:prstGeom prst="line">
            <a:avLst/>
          </a:prstGeom>
          <a:ln w="9525" cap="flat" cmpd="sng">
            <a:solidFill>
              <a:srgbClr val="000000"/>
            </a:solidFill>
            <a:prstDash val="solid"/>
            <a:headEnd type="none" w="med" len="med"/>
            <a:tailEnd type="none" w="med" len="med"/>
          </a:ln>
        </p:spPr>
      </p:cxnSp>
      <p:cxnSp>
        <p:nvCxnSpPr>
          <p:cNvPr id="20490" name="Line 9"/>
          <p:cNvCxnSpPr/>
          <p:nvPr/>
        </p:nvCxnSpPr>
        <p:spPr>
          <a:xfrm>
            <a:off x="1908175" y="5661025"/>
            <a:ext cx="935038" cy="0"/>
          </a:xfrm>
          <a:prstGeom prst="line">
            <a:avLst/>
          </a:prstGeom>
          <a:ln w="9525" cap="flat" cmpd="sng">
            <a:solidFill>
              <a:srgbClr val="000000"/>
            </a:solidFill>
            <a:prstDash val="solid"/>
            <a:headEnd type="none" w="med" len="med"/>
            <a:tailEnd type="none" w="med" len="med"/>
          </a:ln>
        </p:spPr>
      </p:cxnSp>
      <p:cxnSp>
        <p:nvCxnSpPr>
          <p:cNvPr id="20491" name="Line 10"/>
          <p:cNvCxnSpPr/>
          <p:nvPr/>
        </p:nvCxnSpPr>
        <p:spPr>
          <a:xfrm>
            <a:off x="1908175" y="1628775"/>
            <a:ext cx="935038" cy="0"/>
          </a:xfrm>
          <a:prstGeom prst="line">
            <a:avLst/>
          </a:prstGeom>
          <a:ln w="9525" cap="flat" cmpd="sng">
            <a:solidFill>
              <a:srgbClr val="000000"/>
            </a:solidFill>
            <a:prstDash val="solid"/>
            <a:headEnd type="none" w="med" len="med"/>
            <a:tailEnd type="non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None/>
            </a:pPr>
            <a:fld id="{9A0DB2DC-4C9A-4742-B13C-FB6460FD3503}" type="slidenum">
              <a:rPr lang="en-US" altLang="zh-CN" sz="1400" dirty="0"/>
            </a:fld>
            <a:endParaRPr lang="en-US" altLang="zh-CN" sz="1400" dirty="0"/>
          </a:p>
        </p:txBody>
      </p:sp>
      <p:graphicFrame>
        <p:nvGraphicFramePr>
          <p:cNvPr id="5" name="表格 4"/>
          <p:cNvGraphicFramePr>
            <a:graphicFrameLocks noGrp="1"/>
          </p:cNvGraphicFramePr>
          <p:nvPr/>
        </p:nvGraphicFramePr>
        <p:xfrm>
          <a:off x="773113" y="996950"/>
          <a:ext cx="7597775" cy="4310063"/>
        </p:xfrm>
        <a:graphic>
          <a:graphicData uri="http://schemas.openxmlformats.org/drawingml/2006/table">
            <a:tbl>
              <a:tblPr firstRow="1" firstCol="1" bandRow="1"/>
              <a:tblGrid>
                <a:gridCol w="1494431"/>
                <a:gridCol w="1152128"/>
                <a:gridCol w="864096"/>
                <a:gridCol w="1008112"/>
                <a:gridCol w="1080120"/>
                <a:gridCol w="913147"/>
                <a:gridCol w="1085339"/>
              </a:tblGrid>
              <a:tr h="134074">
                <a:tc rowSpan="3">
                  <a:txBody>
                    <a:bodyPr/>
                    <a:lstStyle/>
                    <a:p>
                      <a:pPr algn="just"/>
                      <a:r>
                        <a:rPr lang="en-US" sz="900" kern="100" dirty="0">
                          <a:effectLst/>
                          <a:latin typeface="Arial" panose="020B0604020202020204" pitchFamily="34" charset="0"/>
                          <a:cs typeface="Arial" panose="020B0604020202020204" pitchFamily="34" charset="0"/>
                        </a:rPr>
                        <a:t> </a:t>
                      </a:r>
                      <a:endParaRPr lang="zh-CN" sz="900" kern="100" dirty="0">
                        <a:effectLst/>
                        <a:latin typeface="Arial" panose="020B0604020202020204" pitchFamily="34" charset="0"/>
                        <a:ea typeface="等线" pitchFamily="2" charset="-122"/>
                        <a:cs typeface="Arial" panose="020B0604020202020204" pitchFamily="34" charset="0"/>
                      </a:endParaRPr>
                    </a:p>
                  </a:txBody>
                  <a:tcPr marL="60616" marR="60616" marT="0" marB="0"/>
                </a:tc>
                <a:tc gridSpan="3">
                  <a:txBody>
                    <a:bodyPr/>
                    <a:lstStyle/>
                    <a:p>
                      <a:pPr algn="ctr"/>
                      <a:r>
                        <a:rPr lang="en-US" sz="900" kern="100">
                          <a:effectLst/>
                          <a:latin typeface="Arial" panose="020B0604020202020204" pitchFamily="34" charset="0"/>
                          <a:cs typeface="Arial" panose="020B0604020202020204" pitchFamily="34" charset="0"/>
                        </a:rPr>
                        <a:t>Export</a:t>
                      </a:r>
                      <a:endParaRPr lang="zh-CN" sz="900" kern="100">
                        <a:effectLst/>
                        <a:latin typeface="Arial" panose="020B0604020202020204" pitchFamily="34" charset="0"/>
                        <a:ea typeface="等线" pitchFamily="2" charset="-122"/>
                        <a:cs typeface="Arial" panose="020B0604020202020204" pitchFamily="34" charset="0"/>
                      </a:endParaRPr>
                    </a:p>
                  </a:txBody>
                  <a:tcPr marL="60616" marR="60616" marT="0" marB="0"/>
                </a:tc>
                <a:tc hMerge="1">
                  <a:tcPr/>
                </a:tc>
                <a:tc hMerge="1">
                  <a:tcPr/>
                </a:tc>
                <a:tc gridSpan="3">
                  <a:txBody>
                    <a:bodyPr/>
                    <a:lstStyle/>
                    <a:p>
                      <a:pPr algn="ctr"/>
                      <a:r>
                        <a:rPr lang="en-US" sz="900" kern="100">
                          <a:effectLst/>
                          <a:latin typeface="Arial" panose="020B0604020202020204" pitchFamily="34" charset="0"/>
                          <a:cs typeface="Arial" panose="020B0604020202020204" pitchFamily="34" charset="0"/>
                        </a:rPr>
                        <a:t>Import</a:t>
                      </a:r>
                      <a:endParaRPr lang="zh-CN" sz="900" kern="100">
                        <a:effectLst/>
                        <a:latin typeface="Arial" panose="020B0604020202020204" pitchFamily="34" charset="0"/>
                        <a:ea typeface="等线" pitchFamily="2" charset="-122"/>
                        <a:cs typeface="Arial" panose="020B0604020202020204" pitchFamily="34" charset="0"/>
                      </a:endParaRPr>
                    </a:p>
                  </a:txBody>
                  <a:tcPr marL="60616" marR="60616" marT="0" marB="0"/>
                </a:tc>
                <a:tc hMerge="1">
                  <a:tcPr/>
                </a:tc>
                <a:tc hMerge="1">
                  <a:tcPr/>
                </a:tc>
              </a:tr>
              <a:tr h="134074">
                <a:tc vMerge="1">
                  <a:tcPr/>
                </a:tc>
                <a:tc gridSpan="3">
                  <a:txBody>
                    <a:bodyPr/>
                    <a:lstStyle/>
                    <a:p>
                      <a:pPr algn="ctr"/>
                      <a:r>
                        <a:rPr lang="en-US" sz="900" kern="100" dirty="0">
                          <a:effectLst/>
                          <a:latin typeface="Arial" panose="020B0604020202020204" pitchFamily="34" charset="0"/>
                          <a:cs typeface="Arial" panose="020B0604020202020204" pitchFamily="34" charset="0"/>
                        </a:rPr>
                        <a:t>Organization category</a:t>
                      </a:r>
                      <a:endParaRPr lang="zh-CN" sz="900" kern="100" dirty="0">
                        <a:effectLst/>
                        <a:latin typeface="Arial" panose="020B0604020202020204" pitchFamily="34" charset="0"/>
                        <a:ea typeface="等线" pitchFamily="2" charset="-122"/>
                        <a:cs typeface="Arial" panose="020B0604020202020204" pitchFamily="34" charset="0"/>
                      </a:endParaRPr>
                    </a:p>
                  </a:txBody>
                  <a:tcPr marL="60616" marR="60616" marT="0" marB="0"/>
                </a:tc>
                <a:tc hMerge="1">
                  <a:tcPr/>
                </a:tc>
                <a:tc hMerge="1">
                  <a:tcPr/>
                </a:tc>
                <a:tc gridSpan="3">
                  <a:txBody>
                    <a:bodyPr/>
                    <a:lstStyle/>
                    <a:p>
                      <a:pPr algn="ctr"/>
                      <a:r>
                        <a:rPr lang="en-US" sz="900" kern="100">
                          <a:effectLst/>
                          <a:latin typeface="Arial" panose="020B0604020202020204" pitchFamily="34" charset="0"/>
                          <a:cs typeface="Arial" panose="020B0604020202020204" pitchFamily="34" charset="0"/>
                        </a:rPr>
                        <a:t>Organization category</a:t>
                      </a:r>
                      <a:endParaRPr lang="zh-CN" sz="900" kern="100">
                        <a:effectLst/>
                        <a:latin typeface="Arial" panose="020B0604020202020204" pitchFamily="34" charset="0"/>
                        <a:ea typeface="等线" pitchFamily="2" charset="-122"/>
                        <a:cs typeface="Arial" panose="020B0604020202020204" pitchFamily="34" charset="0"/>
                      </a:endParaRPr>
                    </a:p>
                  </a:txBody>
                  <a:tcPr marL="60616" marR="60616" marT="0" marB="0"/>
                </a:tc>
                <a:tc hMerge="1">
                  <a:tcPr/>
                </a:tc>
                <a:tc hMerge="1">
                  <a:tcPr/>
                </a:tc>
              </a:tr>
              <a:tr h="402221">
                <a:tc vMerge="1">
                  <a:tcPr/>
                </a:tc>
                <a:tc>
                  <a:txBody>
                    <a:bodyPr/>
                    <a:lstStyle/>
                    <a:p>
                      <a:pPr algn="ctr" fontAlgn="ctr"/>
                      <a:r>
                        <a:rPr lang="en-US" sz="900" kern="100" dirty="0">
                          <a:effectLst/>
                          <a:latin typeface="Arial" panose="020B0604020202020204" pitchFamily="34" charset="0"/>
                          <a:cs typeface="Arial" panose="020B0604020202020204" pitchFamily="34" charset="0"/>
                        </a:rPr>
                        <a:t>Enterprise</a:t>
                      </a:r>
                      <a:endParaRPr lang="zh-CN" sz="900" kern="100" dirty="0">
                        <a:effectLst/>
                        <a:latin typeface="Arial" panose="020B0604020202020204" pitchFamily="34" charset="0"/>
                        <a:ea typeface="等线" pitchFamily="2" charset="-122"/>
                        <a:cs typeface="Arial" panose="020B0604020202020204" pitchFamily="34" charset="0"/>
                      </a:endParaRPr>
                    </a:p>
                  </a:txBody>
                  <a:tcPr marL="60616" marR="60616" marT="0" marB="0"/>
                </a:tc>
                <a:tc>
                  <a:txBody>
                    <a:bodyPr/>
                    <a:lstStyle/>
                    <a:p>
                      <a:pPr algn="ctr" fontAlgn="ctr"/>
                      <a:r>
                        <a:rPr lang="en-US" sz="900" kern="100">
                          <a:effectLst/>
                          <a:latin typeface="Arial" panose="020B0604020202020204" pitchFamily="34" charset="0"/>
                          <a:cs typeface="Arial" panose="020B0604020202020204" pitchFamily="34" charset="0"/>
                        </a:rPr>
                        <a:t>Government</a:t>
                      </a:r>
                      <a:endParaRPr lang="zh-CN" sz="900" kern="100">
                        <a:effectLst/>
                        <a:latin typeface="Arial" panose="020B0604020202020204" pitchFamily="34" charset="0"/>
                        <a:ea typeface="等线" pitchFamily="2" charset="-122"/>
                        <a:cs typeface="Arial" panose="020B0604020202020204" pitchFamily="34" charset="0"/>
                      </a:endParaRPr>
                    </a:p>
                  </a:txBody>
                  <a:tcPr marL="60616" marR="60616" marT="0" marB="0"/>
                </a:tc>
                <a:tc>
                  <a:txBody>
                    <a:bodyPr/>
                    <a:lstStyle/>
                    <a:p>
                      <a:pPr algn="ctr" fontAlgn="ctr"/>
                      <a:r>
                        <a:rPr lang="en-US" sz="900" kern="100">
                          <a:effectLst/>
                          <a:latin typeface="Arial" panose="020B0604020202020204" pitchFamily="34" charset="0"/>
                          <a:cs typeface="Arial" panose="020B0604020202020204" pitchFamily="34" charset="0"/>
                        </a:rPr>
                        <a:t>Household/non-profit organization</a:t>
                      </a:r>
                      <a:endParaRPr lang="zh-CN" sz="900" kern="100">
                        <a:effectLst/>
                        <a:latin typeface="Arial" panose="020B0604020202020204" pitchFamily="34" charset="0"/>
                        <a:ea typeface="等线" pitchFamily="2" charset="-122"/>
                        <a:cs typeface="Arial" panose="020B0604020202020204" pitchFamily="34" charset="0"/>
                      </a:endParaRPr>
                    </a:p>
                  </a:txBody>
                  <a:tcPr marL="60616" marR="60616" marT="0" marB="0"/>
                </a:tc>
                <a:tc>
                  <a:txBody>
                    <a:bodyPr/>
                    <a:lstStyle/>
                    <a:p>
                      <a:pPr algn="ctr" fontAlgn="ctr"/>
                      <a:r>
                        <a:rPr lang="en-US" sz="900" kern="100">
                          <a:effectLst/>
                          <a:latin typeface="Arial" panose="020B0604020202020204" pitchFamily="34" charset="0"/>
                          <a:cs typeface="Arial" panose="020B0604020202020204" pitchFamily="34" charset="0"/>
                        </a:rPr>
                        <a:t>Enterprise</a:t>
                      </a:r>
                      <a:endParaRPr lang="zh-CN" sz="900" kern="100">
                        <a:effectLst/>
                        <a:latin typeface="Arial" panose="020B0604020202020204" pitchFamily="34" charset="0"/>
                        <a:ea typeface="等线" pitchFamily="2" charset="-122"/>
                        <a:cs typeface="Arial" panose="020B0604020202020204" pitchFamily="34" charset="0"/>
                      </a:endParaRPr>
                    </a:p>
                  </a:txBody>
                  <a:tcPr marL="60616" marR="60616" marT="0" marB="0"/>
                </a:tc>
                <a:tc>
                  <a:txBody>
                    <a:bodyPr/>
                    <a:lstStyle/>
                    <a:p>
                      <a:pPr algn="ctr" fontAlgn="ctr"/>
                      <a:r>
                        <a:rPr lang="en-US" sz="900" kern="100">
                          <a:effectLst/>
                          <a:latin typeface="Arial" panose="020B0604020202020204" pitchFamily="34" charset="0"/>
                          <a:cs typeface="Arial" panose="020B0604020202020204" pitchFamily="34" charset="0"/>
                        </a:rPr>
                        <a:t>Government</a:t>
                      </a:r>
                      <a:endParaRPr lang="zh-CN" sz="900" kern="100">
                        <a:effectLst/>
                        <a:latin typeface="Arial" panose="020B0604020202020204" pitchFamily="34" charset="0"/>
                        <a:ea typeface="等线" pitchFamily="2" charset="-122"/>
                        <a:cs typeface="Arial" panose="020B0604020202020204" pitchFamily="34" charset="0"/>
                      </a:endParaRPr>
                    </a:p>
                  </a:txBody>
                  <a:tcPr marL="60616" marR="60616" marT="0" marB="0"/>
                </a:tc>
                <a:tc>
                  <a:txBody>
                    <a:bodyPr/>
                    <a:lstStyle/>
                    <a:p>
                      <a:pPr algn="ctr" fontAlgn="ctr"/>
                      <a:r>
                        <a:rPr lang="en-US" sz="900" kern="100">
                          <a:effectLst/>
                          <a:latin typeface="Arial" panose="020B0604020202020204" pitchFamily="34" charset="0"/>
                          <a:cs typeface="Arial" panose="020B0604020202020204" pitchFamily="34" charset="0"/>
                        </a:rPr>
                        <a:t>Household/non-profit organization</a:t>
                      </a:r>
                      <a:endParaRPr lang="zh-CN" sz="900" kern="100">
                        <a:effectLst/>
                        <a:latin typeface="Arial" panose="020B0604020202020204" pitchFamily="34" charset="0"/>
                        <a:ea typeface="等线" pitchFamily="2" charset="-122"/>
                        <a:cs typeface="Arial" panose="020B0604020202020204" pitchFamily="34" charset="0"/>
                      </a:endParaRPr>
                    </a:p>
                  </a:txBody>
                  <a:tcPr marL="60616" marR="60616" marT="0" marB="0"/>
                </a:tc>
              </a:tr>
              <a:tr h="804443">
                <a:tc>
                  <a:txBody>
                    <a:bodyPr/>
                    <a:lstStyle/>
                    <a:p>
                      <a:pPr algn="just" fontAlgn="ctr"/>
                      <a:r>
                        <a:rPr lang="en-US" sz="900" kern="100">
                          <a:effectLst/>
                          <a:latin typeface="Arial" panose="020B0604020202020204" pitchFamily="34" charset="0"/>
                          <a:cs typeface="Arial" panose="020B0604020202020204" pitchFamily="34" charset="0"/>
                        </a:rPr>
                        <a:t>1. Digitally ordered</a:t>
                      </a:r>
                      <a:endParaRPr lang="zh-CN" sz="900" kern="100">
                        <a:effectLst/>
                        <a:latin typeface="Arial" panose="020B0604020202020204" pitchFamily="34" charset="0"/>
                        <a:cs typeface="Arial" panose="020B0604020202020204" pitchFamily="34" charset="0"/>
                      </a:endParaRPr>
                    </a:p>
                    <a:p>
                      <a:pPr algn="just" fontAlgn="ctr"/>
                      <a:r>
                        <a:rPr lang="en-US" sz="900" kern="100">
                          <a:effectLst/>
                          <a:latin typeface="Arial" panose="020B0604020202020204" pitchFamily="34" charset="0"/>
                          <a:cs typeface="Arial" panose="020B0604020202020204" pitchFamily="34" charset="0"/>
                        </a:rPr>
                        <a:t>2. Goods</a:t>
                      </a:r>
                      <a:endParaRPr lang="zh-CN" sz="900" kern="100">
                        <a:effectLst/>
                        <a:latin typeface="Arial" panose="020B0604020202020204" pitchFamily="34" charset="0"/>
                        <a:cs typeface="Arial" panose="020B0604020202020204" pitchFamily="34" charset="0"/>
                      </a:endParaRPr>
                    </a:p>
                    <a:p>
                      <a:pPr algn="just" fontAlgn="ctr"/>
                      <a:r>
                        <a:rPr lang="en-US" sz="900" kern="100">
                          <a:effectLst/>
                          <a:latin typeface="Arial" panose="020B0604020202020204" pitchFamily="34" charset="0"/>
                          <a:cs typeface="Arial" panose="020B0604020202020204" pitchFamily="34" charset="0"/>
                        </a:rPr>
                        <a:t>3. Services, non-digitally delivered</a:t>
                      </a:r>
                      <a:endParaRPr lang="zh-CN" sz="900" kern="100">
                        <a:effectLst/>
                        <a:latin typeface="Arial" panose="020B0604020202020204" pitchFamily="34" charset="0"/>
                        <a:ea typeface="等线" pitchFamily="2" charset="-122"/>
                        <a:cs typeface="Arial" panose="020B0604020202020204" pitchFamily="34" charset="0"/>
                      </a:endParaRPr>
                    </a:p>
                  </a:txBody>
                  <a:tcPr marL="60616" marR="60616" marT="0" marB="0"/>
                </a:tc>
                <a:tc>
                  <a:txBody>
                    <a:bodyPr/>
                    <a:lstStyle/>
                    <a:p>
                      <a:pPr algn="ctr" fontAlgn="ctr"/>
                      <a:r>
                        <a:rPr lang="en-US" sz="900" kern="0">
                          <a:effectLst/>
                          <a:latin typeface="Arial" panose="020B0604020202020204" pitchFamily="34" charset="0"/>
                          <a:cs typeface="Arial" panose="020B0604020202020204" pitchFamily="34" charset="0"/>
                        </a:rPr>
                        <a:t> </a:t>
                      </a:r>
                      <a:endParaRPr lang="zh-CN" sz="900" kern="100">
                        <a:effectLst/>
                        <a:latin typeface="Arial" panose="020B0604020202020204" pitchFamily="34" charset="0"/>
                        <a:cs typeface="Arial" panose="020B0604020202020204" pitchFamily="34" charset="0"/>
                      </a:endParaRPr>
                    </a:p>
                    <a:p>
                      <a:pPr algn="ctr" fontAlgn="ctr"/>
                      <a:r>
                        <a:rPr lang="en-US" sz="900" kern="100">
                          <a:effectLst/>
                          <a:latin typeface="Arial" panose="020B0604020202020204" pitchFamily="34" charset="0"/>
                          <a:cs typeface="Arial" panose="020B0604020202020204" pitchFamily="34" charset="0"/>
                        </a:rPr>
                        <a:t>ES</a:t>
                      </a:r>
                      <a:endParaRPr lang="zh-CN" sz="900" kern="100">
                        <a:effectLst/>
                        <a:latin typeface="Arial" panose="020B0604020202020204" pitchFamily="34" charset="0"/>
                        <a:cs typeface="Arial" panose="020B0604020202020204" pitchFamily="34" charset="0"/>
                      </a:endParaRPr>
                    </a:p>
                    <a:p>
                      <a:pPr algn="ctr" fontAlgn="ctr"/>
                      <a:r>
                        <a:rPr lang="en-US" sz="900" kern="100">
                          <a:effectLst/>
                          <a:latin typeface="Arial" panose="020B0604020202020204" pitchFamily="34" charset="0"/>
                          <a:cs typeface="Arial" panose="020B0604020202020204" pitchFamily="34" charset="0"/>
                        </a:rPr>
                        <a:t>ES/ITSS</a:t>
                      </a:r>
                      <a:endParaRPr lang="zh-CN" sz="900" kern="100">
                        <a:effectLst/>
                        <a:latin typeface="Arial" panose="020B0604020202020204" pitchFamily="34" charset="0"/>
                        <a:ea typeface="等线" pitchFamily="2" charset="-122"/>
                        <a:cs typeface="Arial" panose="020B0604020202020204" pitchFamily="34" charset="0"/>
                      </a:endParaRPr>
                    </a:p>
                  </a:txBody>
                  <a:tcPr marL="60616" marR="60616" marT="0" marB="0"/>
                </a:tc>
                <a:tc>
                  <a:txBody>
                    <a:bodyPr/>
                    <a:lstStyle/>
                    <a:p>
                      <a:pPr algn="ctr" fontAlgn="ctr"/>
                      <a:r>
                        <a:rPr lang="en-US" sz="900" kern="0">
                          <a:effectLst/>
                          <a:latin typeface="Arial" panose="020B0604020202020204" pitchFamily="34" charset="0"/>
                          <a:cs typeface="Arial" panose="020B0604020202020204" pitchFamily="34" charset="0"/>
                        </a:rPr>
                        <a:t> </a:t>
                      </a:r>
                      <a:endParaRPr lang="zh-CN" sz="900" kern="100">
                        <a:effectLst/>
                        <a:latin typeface="Arial" panose="020B0604020202020204" pitchFamily="34" charset="0"/>
                        <a:cs typeface="Arial" panose="020B0604020202020204" pitchFamily="34" charset="0"/>
                      </a:endParaRPr>
                    </a:p>
                    <a:p>
                      <a:pPr algn="ctr" fontAlgn="ctr"/>
                      <a:r>
                        <a:rPr lang="en-US" sz="900" kern="0">
                          <a:effectLst/>
                          <a:latin typeface="Arial" panose="020B0604020202020204" pitchFamily="34" charset="0"/>
                          <a:cs typeface="Arial" panose="020B0604020202020204" pitchFamily="34" charset="0"/>
                        </a:rPr>
                        <a:t> </a:t>
                      </a:r>
                      <a:endParaRPr lang="zh-CN" sz="900" kern="100">
                        <a:effectLst/>
                        <a:latin typeface="Arial" panose="020B0604020202020204" pitchFamily="34" charset="0"/>
                        <a:cs typeface="Arial" panose="020B0604020202020204" pitchFamily="34" charset="0"/>
                      </a:endParaRPr>
                    </a:p>
                    <a:p>
                      <a:pPr algn="ctr" fontAlgn="ctr"/>
                      <a:r>
                        <a:rPr lang="en-US" sz="900" kern="100">
                          <a:effectLst/>
                          <a:latin typeface="Arial" panose="020B0604020202020204" pitchFamily="34" charset="0"/>
                          <a:cs typeface="Arial" panose="020B0604020202020204" pitchFamily="34" charset="0"/>
                        </a:rPr>
                        <a:t>AR</a:t>
                      </a:r>
                      <a:endParaRPr lang="zh-CN" sz="900" kern="100">
                        <a:effectLst/>
                        <a:latin typeface="Arial" panose="020B0604020202020204" pitchFamily="34" charset="0"/>
                        <a:ea typeface="等线" pitchFamily="2" charset="-122"/>
                        <a:cs typeface="Arial" panose="020B0604020202020204" pitchFamily="34" charset="0"/>
                      </a:endParaRPr>
                    </a:p>
                  </a:txBody>
                  <a:tcPr marL="60616" marR="60616" marT="0" marB="0"/>
                </a:tc>
                <a:tc>
                  <a:txBody>
                    <a:bodyPr/>
                    <a:lstStyle/>
                    <a:p>
                      <a:pPr algn="ctr" fontAlgn="ctr"/>
                      <a:r>
                        <a:rPr lang="en-US" sz="900" kern="0">
                          <a:effectLst/>
                          <a:latin typeface="Arial" panose="020B0604020202020204" pitchFamily="34" charset="0"/>
                          <a:cs typeface="Arial" panose="020B0604020202020204" pitchFamily="34" charset="0"/>
                        </a:rPr>
                        <a:t> </a:t>
                      </a:r>
                      <a:endParaRPr lang="zh-CN" sz="900" kern="100">
                        <a:effectLst/>
                        <a:latin typeface="Arial" panose="020B0604020202020204" pitchFamily="34" charset="0"/>
                        <a:cs typeface="Arial" panose="020B0604020202020204" pitchFamily="34" charset="0"/>
                      </a:endParaRPr>
                    </a:p>
                    <a:p>
                      <a:pPr algn="ctr" fontAlgn="ctr"/>
                      <a:r>
                        <a:rPr lang="en-US" sz="900" kern="0">
                          <a:effectLst/>
                          <a:latin typeface="Arial" panose="020B0604020202020204" pitchFamily="34" charset="0"/>
                          <a:cs typeface="Arial" panose="020B0604020202020204" pitchFamily="34" charset="0"/>
                        </a:rPr>
                        <a:t> </a:t>
                      </a:r>
                      <a:endParaRPr lang="zh-CN" sz="900" kern="100">
                        <a:effectLst/>
                        <a:latin typeface="Arial" panose="020B0604020202020204" pitchFamily="34" charset="0"/>
                        <a:cs typeface="Arial" panose="020B0604020202020204" pitchFamily="34" charset="0"/>
                      </a:endParaRPr>
                    </a:p>
                    <a:p>
                      <a:pPr algn="ctr" fontAlgn="ctr"/>
                      <a:r>
                        <a:rPr lang="en-US" sz="900" kern="100">
                          <a:effectLst/>
                          <a:latin typeface="Arial" panose="020B0604020202020204" pitchFamily="34" charset="0"/>
                          <a:cs typeface="Arial" panose="020B0604020202020204" pitchFamily="34" charset="0"/>
                        </a:rPr>
                        <a:t>HS/CC</a:t>
                      </a:r>
                      <a:endParaRPr lang="zh-CN" sz="900" kern="100">
                        <a:effectLst/>
                        <a:latin typeface="Arial" panose="020B0604020202020204" pitchFamily="34" charset="0"/>
                        <a:ea typeface="等线" pitchFamily="2" charset="-122"/>
                        <a:cs typeface="Arial" panose="020B0604020202020204" pitchFamily="34" charset="0"/>
                      </a:endParaRPr>
                    </a:p>
                  </a:txBody>
                  <a:tcPr marL="60616" marR="60616" marT="0" marB="0"/>
                </a:tc>
                <a:tc>
                  <a:txBody>
                    <a:bodyPr/>
                    <a:lstStyle/>
                    <a:p>
                      <a:pPr algn="ctr" fontAlgn="ctr"/>
                      <a:r>
                        <a:rPr lang="en-US" sz="900" kern="0">
                          <a:effectLst/>
                          <a:latin typeface="Arial" panose="020B0604020202020204" pitchFamily="34" charset="0"/>
                          <a:cs typeface="Arial" panose="020B0604020202020204" pitchFamily="34" charset="0"/>
                        </a:rPr>
                        <a:t> </a:t>
                      </a:r>
                      <a:endParaRPr lang="zh-CN" sz="900" kern="100">
                        <a:effectLst/>
                        <a:latin typeface="Arial" panose="020B0604020202020204" pitchFamily="34" charset="0"/>
                        <a:cs typeface="Arial" panose="020B0604020202020204" pitchFamily="34" charset="0"/>
                      </a:endParaRPr>
                    </a:p>
                    <a:p>
                      <a:pPr algn="ctr" fontAlgn="ctr"/>
                      <a:r>
                        <a:rPr lang="en-US" sz="900" kern="0">
                          <a:effectLst/>
                          <a:latin typeface="Arial" panose="020B0604020202020204" pitchFamily="34" charset="0"/>
                          <a:cs typeface="Arial" panose="020B0604020202020204" pitchFamily="34" charset="0"/>
                        </a:rPr>
                        <a:t> </a:t>
                      </a:r>
                      <a:endParaRPr lang="zh-CN" sz="900" kern="100">
                        <a:effectLst/>
                        <a:latin typeface="Arial" panose="020B0604020202020204" pitchFamily="34" charset="0"/>
                        <a:cs typeface="Arial" panose="020B0604020202020204" pitchFamily="34" charset="0"/>
                      </a:endParaRPr>
                    </a:p>
                    <a:p>
                      <a:pPr algn="ctr" fontAlgn="ctr"/>
                      <a:r>
                        <a:rPr lang="en-US" sz="900" kern="100">
                          <a:effectLst/>
                          <a:latin typeface="Arial" panose="020B0604020202020204" pitchFamily="34" charset="0"/>
                          <a:cs typeface="Arial" panose="020B0604020202020204" pitchFamily="34" charset="0"/>
                        </a:rPr>
                        <a:t>ES/ITSS</a:t>
                      </a:r>
                      <a:endParaRPr lang="zh-CN" sz="900" kern="100">
                        <a:effectLst/>
                        <a:latin typeface="Arial" panose="020B0604020202020204" pitchFamily="34" charset="0"/>
                        <a:ea typeface="等线" pitchFamily="2" charset="-122"/>
                        <a:cs typeface="Arial" panose="020B0604020202020204" pitchFamily="34" charset="0"/>
                      </a:endParaRPr>
                    </a:p>
                  </a:txBody>
                  <a:tcPr marL="60616" marR="60616" marT="0" marB="0"/>
                </a:tc>
                <a:tc>
                  <a:txBody>
                    <a:bodyPr/>
                    <a:lstStyle/>
                    <a:p>
                      <a:pPr algn="ctr" fontAlgn="ctr"/>
                      <a:r>
                        <a:rPr lang="en-US" sz="900" kern="0">
                          <a:effectLst/>
                          <a:latin typeface="Arial" panose="020B0604020202020204" pitchFamily="34" charset="0"/>
                          <a:cs typeface="Arial" panose="020B0604020202020204" pitchFamily="34" charset="0"/>
                        </a:rPr>
                        <a:t> </a:t>
                      </a:r>
                      <a:endParaRPr lang="zh-CN" sz="900" kern="100">
                        <a:effectLst/>
                        <a:latin typeface="Arial" panose="020B0604020202020204" pitchFamily="34" charset="0"/>
                        <a:cs typeface="Arial" panose="020B0604020202020204" pitchFamily="34" charset="0"/>
                      </a:endParaRPr>
                    </a:p>
                    <a:p>
                      <a:pPr algn="ctr" fontAlgn="ctr"/>
                      <a:r>
                        <a:rPr lang="en-US" sz="900" kern="0">
                          <a:effectLst/>
                          <a:latin typeface="Arial" panose="020B0604020202020204" pitchFamily="34" charset="0"/>
                          <a:cs typeface="Arial" panose="020B0604020202020204" pitchFamily="34" charset="0"/>
                        </a:rPr>
                        <a:t> </a:t>
                      </a:r>
                      <a:endParaRPr lang="zh-CN" sz="900" kern="100">
                        <a:effectLst/>
                        <a:latin typeface="Arial" panose="020B0604020202020204" pitchFamily="34" charset="0"/>
                        <a:cs typeface="Arial" panose="020B0604020202020204" pitchFamily="34" charset="0"/>
                      </a:endParaRPr>
                    </a:p>
                    <a:p>
                      <a:pPr algn="ctr" fontAlgn="ctr"/>
                      <a:r>
                        <a:rPr lang="en-US" sz="900" kern="100">
                          <a:effectLst/>
                          <a:latin typeface="Arial" panose="020B0604020202020204" pitchFamily="34" charset="0"/>
                          <a:cs typeface="Arial" panose="020B0604020202020204" pitchFamily="34" charset="0"/>
                        </a:rPr>
                        <a:t>AR</a:t>
                      </a:r>
                      <a:endParaRPr lang="zh-CN" sz="900" kern="100">
                        <a:effectLst/>
                        <a:latin typeface="Arial" panose="020B0604020202020204" pitchFamily="34" charset="0"/>
                        <a:ea typeface="等线" pitchFamily="2" charset="-122"/>
                        <a:cs typeface="Arial" panose="020B0604020202020204" pitchFamily="34" charset="0"/>
                      </a:endParaRPr>
                    </a:p>
                  </a:txBody>
                  <a:tcPr marL="60616" marR="60616" marT="0" marB="0"/>
                </a:tc>
                <a:tc>
                  <a:txBody>
                    <a:bodyPr/>
                    <a:lstStyle/>
                    <a:p>
                      <a:pPr algn="ctr" fontAlgn="ctr"/>
                      <a:r>
                        <a:rPr lang="en-US" sz="900" kern="0">
                          <a:effectLst/>
                          <a:latin typeface="Arial" panose="020B0604020202020204" pitchFamily="34" charset="0"/>
                          <a:cs typeface="Arial" panose="020B0604020202020204" pitchFamily="34" charset="0"/>
                        </a:rPr>
                        <a:t> </a:t>
                      </a:r>
                      <a:endParaRPr lang="zh-CN" sz="900" kern="100">
                        <a:effectLst/>
                        <a:latin typeface="Arial" panose="020B0604020202020204" pitchFamily="34" charset="0"/>
                        <a:cs typeface="Arial" panose="020B0604020202020204" pitchFamily="34" charset="0"/>
                      </a:endParaRPr>
                    </a:p>
                    <a:p>
                      <a:pPr algn="ctr" fontAlgn="ctr"/>
                      <a:r>
                        <a:rPr lang="en-US" sz="900" kern="0">
                          <a:effectLst/>
                          <a:latin typeface="Arial" panose="020B0604020202020204" pitchFamily="34" charset="0"/>
                          <a:cs typeface="Arial" panose="020B0604020202020204" pitchFamily="34" charset="0"/>
                        </a:rPr>
                        <a:t> </a:t>
                      </a:r>
                      <a:endParaRPr lang="zh-CN" sz="900" kern="100">
                        <a:effectLst/>
                        <a:latin typeface="Arial" panose="020B0604020202020204" pitchFamily="34" charset="0"/>
                        <a:cs typeface="Arial" panose="020B0604020202020204" pitchFamily="34" charset="0"/>
                      </a:endParaRPr>
                    </a:p>
                    <a:p>
                      <a:pPr algn="ctr" fontAlgn="ctr"/>
                      <a:r>
                        <a:rPr lang="en-US" sz="900" kern="100">
                          <a:effectLst/>
                          <a:latin typeface="Arial" panose="020B0604020202020204" pitchFamily="34" charset="0"/>
                          <a:cs typeface="Arial" panose="020B0604020202020204" pitchFamily="34" charset="0"/>
                        </a:rPr>
                        <a:t>HS/CC</a:t>
                      </a:r>
                      <a:endParaRPr lang="zh-CN" sz="900" kern="100">
                        <a:effectLst/>
                        <a:latin typeface="Arial" panose="020B0604020202020204" pitchFamily="34" charset="0"/>
                        <a:ea typeface="等线" pitchFamily="2" charset="-122"/>
                        <a:cs typeface="Arial" panose="020B0604020202020204" pitchFamily="34" charset="0"/>
                      </a:endParaRPr>
                    </a:p>
                  </a:txBody>
                  <a:tcPr marL="60616" marR="60616" marT="0" marB="0"/>
                </a:tc>
              </a:tr>
              <a:tr h="938516">
                <a:tc>
                  <a:txBody>
                    <a:bodyPr/>
                    <a:lstStyle/>
                    <a:p>
                      <a:pPr algn="just" fontAlgn="ctr"/>
                      <a:r>
                        <a:rPr lang="en-US" sz="900" kern="100" dirty="0">
                          <a:effectLst/>
                          <a:latin typeface="Arial" panose="020B0604020202020204" pitchFamily="34" charset="0"/>
                          <a:cs typeface="Arial" panose="020B0604020202020204" pitchFamily="34" charset="0"/>
                        </a:rPr>
                        <a:t>4  Digitally delivered</a:t>
                      </a:r>
                      <a:endParaRPr lang="zh-CN" sz="900" kern="100" dirty="0">
                        <a:effectLst/>
                        <a:latin typeface="Arial" panose="020B0604020202020204" pitchFamily="34" charset="0"/>
                        <a:cs typeface="Arial" panose="020B0604020202020204" pitchFamily="34" charset="0"/>
                      </a:endParaRPr>
                    </a:p>
                    <a:p>
                      <a:pPr algn="just" fontAlgn="ctr"/>
                      <a:r>
                        <a:rPr lang="en-US" sz="900" kern="100" dirty="0">
                          <a:effectLst/>
                          <a:latin typeface="Arial" panose="020B0604020202020204" pitchFamily="34" charset="0"/>
                          <a:cs typeface="Arial" panose="020B0604020202020204" pitchFamily="34" charset="0"/>
                        </a:rPr>
                        <a:t>5. Digitally ordered</a:t>
                      </a:r>
                      <a:endParaRPr lang="zh-CN" sz="900" kern="100" dirty="0">
                        <a:effectLst/>
                        <a:latin typeface="Arial" panose="020B0604020202020204" pitchFamily="34" charset="0"/>
                        <a:cs typeface="Arial" panose="020B0604020202020204" pitchFamily="34" charset="0"/>
                      </a:endParaRPr>
                    </a:p>
                    <a:p>
                      <a:pPr algn="just" fontAlgn="ctr"/>
                      <a:r>
                        <a:rPr lang="en-US" sz="900" kern="100" dirty="0">
                          <a:effectLst/>
                          <a:latin typeface="Arial" panose="020B0604020202020204" pitchFamily="34" charset="0"/>
                          <a:cs typeface="Arial" panose="020B0604020202020204" pitchFamily="34" charset="0"/>
                        </a:rPr>
                        <a:t>6. Non-digitally delivered</a:t>
                      </a:r>
                      <a:endParaRPr lang="zh-CN" sz="900" kern="100" dirty="0">
                        <a:effectLst/>
                        <a:latin typeface="Arial" panose="020B0604020202020204" pitchFamily="34" charset="0"/>
                        <a:ea typeface="等线" pitchFamily="2" charset="-122"/>
                        <a:cs typeface="Arial" panose="020B0604020202020204" pitchFamily="34" charset="0"/>
                      </a:endParaRPr>
                    </a:p>
                  </a:txBody>
                  <a:tcPr marL="60616" marR="60616" marT="0" marB="0"/>
                </a:tc>
                <a:tc>
                  <a:txBody>
                    <a:bodyPr/>
                    <a:lstStyle/>
                    <a:p>
                      <a:pPr algn="ctr" fontAlgn="ctr"/>
                      <a:r>
                        <a:rPr lang="en-US" sz="900" kern="0" dirty="0">
                          <a:effectLst/>
                          <a:latin typeface="Arial" panose="020B0604020202020204" pitchFamily="34" charset="0"/>
                          <a:cs typeface="Arial" panose="020B0604020202020204" pitchFamily="34" charset="0"/>
                        </a:rPr>
                        <a:t> </a:t>
                      </a:r>
                      <a:endParaRPr lang="zh-CN" sz="900" kern="100" dirty="0">
                        <a:effectLst/>
                        <a:latin typeface="Arial" panose="020B0604020202020204" pitchFamily="34" charset="0"/>
                        <a:cs typeface="Arial" panose="020B0604020202020204" pitchFamily="34" charset="0"/>
                      </a:endParaRPr>
                    </a:p>
                    <a:p>
                      <a:pPr algn="ctr" fontAlgn="ctr"/>
                      <a:r>
                        <a:rPr lang="en-US" sz="900" kern="0" dirty="0">
                          <a:effectLst/>
                          <a:latin typeface="Arial" panose="020B0604020202020204" pitchFamily="34" charset="0"/>
                          <a:cs typeface="Arial" panose="020B0604020202020204" pitchFamily="34" charset="0"/>
                        </a:rPr>
                        <a:t> </a:t>
                      </a:r>
                      <a:endParaRPr lang="zh-CN" sz="900" kern="100" dirty="0">
                        <a:effectLst/>
                        <a:latin typeface="Arial" panose="020B0604020202020204" pitchFamily="34" charset="0"/>
                        <a:cs typeface="Arial" panose="020B0604020202020204" pitchFamily="34" charset="0"/>
                      </a:endParaRPr>
                    </a:p>
                    <a:p>
                      <a:pPr algn="ctr" fontAlgn="ctr"/>
                      <a:r>
                        <a:rPr lang="en-US" sz="900" kern="100" dirty="0">
                          <a:effectLst/>
                          <a:latin typeface="Arial" panose="020B0604020202020204" pitchFamily="34" charset="0"/>
                          <a:cs typeface="Arial" panose="020B0604020202020204" pitchFamily="34" charset="0"/>
                        </a:rPr>
                        <a:t>ES/ITSS/ITRS</a:t>
                      </a:r>
                      <a:endParaRPr lang="zh-CN" sz="900" kern="100" dirty="0">
                        <a:effectLst/>
                        <a:latin typeface="Arial" panose="020B0604020202020204" pitchFamily="34" charset="0"/>
                        <a:ea typeface="等线" pitchFamily="2" charset="-122"/>
                        <a:cs typeface="Arial" panose="020B0604020202020204" pitchFamily="34" charset="0"/>
                      </a:endParaRPr>
                    </a:p>
                  </a:txBody>
                  <a:tcPr marL="60616" marR="60616" marT="0" marB="0"/>
                </a:tc>
                <a:tc>
                  <a:txBody>
                    <a:bodyPr/>
                    <a:lstStyle/>
                    <a:p>
                      <a:pPr algn="ctr" fontAlgn="ctr"/>
                      <a:r>
                        <a:rPr lang="en-US" sz="900" kern="0" dirty="0">
                          <a:effectLst/>
                          <a:latin typeface="Arial" panose="020B0604020202020204" pitchFamily="34" charset="0"/>
                          <a:cs typeface="Arial" panose="020B0604020202020204" pitchFamily="34" charset="0"/>
                        </a:rPr>
                        <a:t> </a:t>
                      </a:r>
                      <a:endParaRPr lang="zh-CN" sz="900" kern="100" dirty="0">
                        <a:effectLst/>
                        <a:latin typeface="Arial" panose="020B0604020202020204" pitchFamily="34" charset="0"/>
                        <a:cs typeface="Arial" panose="020B0604020202020204" pitchFamily="34" charset="0"/>
                      </a:endParaRPr>
                    </a:p>
                    <a:p>
                      <a:pPr algn="ctr" fontAlgn="ctr"/>
                      <a:r>
                        <a:rPr lang="en-US" sz="900" kern="0" dirty="0">
                          <a:effectLst/>
                          <a:latin typeface="Arial" panose="020B0604020202020204" pitchFamily="34" charset="0"/>
                          <a:cs typeface="Arial" panose="020B0604020202020204" pitchFamily="34" charset="0"/>
                        </a:rPr>
                        <a:t> </a:t>
                      </a:r>
                      <a:endParaRPr lang="zh-CN" sz="900" kern="100" dirty="0">
                        <a:effectLst/>
                        <a:latin typeface="Arial" panose="020B0604020202020204" pitchFamily="34" charset="0"/>
                        <a:cs typeface="Arial" panose="020B0604020202020204" pitchFamily="34" charset="0"/>
                      </a:endParaRPr>
                    </a:p>
                    <a:p>
                      <a:pPr algn="ctr" fontAlgn="ctr"/>
                      <a:r>
                        <a:rPr lang="en-US" sz="900" kern="100" dirty="0">
                          <a:effectLst/>
                          <a:latin typeface="Arial" panose="020B0604020202020204" pitchFamily="34" charset="0"/>
                          <a:cs typeface="Arial" panose="020B0604020202020204" pitchFamily="34" charset="0"/>
                        </a:rPr>
                        <a:t>AR</a:t>
                      </a:r>
                      <a:endParaRPr lang="zh-CN" sz="900" kern="100" dirty="0">
                        <a:effectLst/>
                        <a:latin typeface="Arial" panose="020B0604020202020204" pitchFamily="34" charset="0"/>
                        <a:ea typeface="等线" pitchFamily="2" charset="-122"/>
                        <a:cs typeface="Arial" panose="020B0604020202020204" pitchFamily="34" charset="0"/>
                      </a:endParaRPr>
                    </a:p>
                  </a:txBody>
                  <a:tcPr marL="60616" marR="60616" marT="0" marB="0"/>
                </a:tc>
                <a:tc>
                  <a:txBody>
                    <a:bodyPr/>
                    <a:lstStyle/>
                    <a:p>
                      <a:pPr algn="ctr" fontAlgn="ctr"/>
                      <a:r>
                        <a:rPr lang="en-US" sz="900" kern="0">
                          <a:effectLst/>
                          <a:latin typeface="Arial" panose="020B0604020202020204" pitchFamily="34" charset="0"/>
                          <a:cs typeface="Arial" panose="020B0604020202020204" pitchFamily="34" charset="0"/>
                        </a:rPr>
                        <a:t> </a:t>
                      </a:r>
                      <a:endParaRPr lang="zh-CN" sz="900" kern="100">
                        <a:effectLst/>
                        <a:latin typeface="Arial" panose="020B0604020202020204" pitchFamily="34" charset="0"/>
                        <a:cs typeface="Arial" panose="020B0604020202020204" pitchFamily="34" charset="0"/>
                      </a:endParaRPr>
                    </a:p>
                    <a:p>
                      <a:pPr algn="ctr" fontAlgn="ctr"/>
                      <a:r>
                        <a:rPr lang="en-US" sz="900" kern="0">
                          <a:effectLst/>
                          <a:latin typeface="Arial" panose="020B0604020202020204" pitchFamily="34" charset="0"/>
                          <a:cs typeface="Arial" panose="020B0604020202020204" pitchFamily="34" charset="0"/>
                        </a:rPr>
                        <a:t> </a:t>
                      </a:r>
                      <a:endParaRPr lang="zh-CN" sz="900" kern="100">
                        <a:effectLst/>
                        <a:latin typeface="Arial" panose="020B0604020202020204" pitchFamily="34" charset="0"/>
                        <a:cs typeface="Arial" panose="020B0604020202020204" pitchFamily="34" charset="0"/>
                      </a:endParaRPr>
                    </a:p>
                    <a:p>
                      <a:pPr algn="ctr" fontAlgn="ctr"/>
                      <a:r>
                        <a:rPr lang="en-US" sz="900" kern="100">
                          <a:effectLst/>
                          <a:latin typeface="Arial" panose="020B0604020202020204" pitchFamily="34" charset="0"/>
                          <a:cs typeface="Arial" panose="020B0604020202020204" pitchFamily="34" charset="0"/>
                        </a:rPr>
                        <a:t>HS/CC</a:t>
                      </a:r>
                      <a:endParaRPr lang="zh-CN" sz="900" kern="100">
                        <a:effectLst/>
                        <a:latin typeface="Arial" panose="020B0604020202020204" pitchFamily="34" charset="0"/>
                        <a:ea typeface="等线" pitchFamily="2" charset="-122"/>
                        <a:cs typeface="Arial" panose="020B0604020202020204" pitchFamily="34" charset="0"/>
                      </a:endParaRPr>
                    </a:p>
                  </a:txBody>
                  <a:tcPr marL="60616" marR="60616" marT="0" marB="0"/>
                </a:tc>
                <a:tc>
                  <a:txBody>
                    <a:bodyPr/>
                    <a:lstStyle/>
                    <a:p>
                      <a:pPr algn="ctr" fontAlgn="ctr"/>
                      <a:r>
                        <a:rPr lang="en-US" sz="900" kern="0">
                          <a:effectLst/>
                          <a:latin typeface="Arial" panose="020B0604020202020204" pitchFamily="34" charset="0"/>
                          <a:cs typeface="Arial" panose="020B0604020202020204" pitchFamily="34" charset="0"/>
                        </a:rPr>
                        <a:t> </a:t>
                      </a:r>
                      <a:endParaRPr lang="zh-CN" sz="900" kern="100">
                        <a:effectLst/>
                        <a:latin typeface="Arial" panose="020B0604020202020204" pitchFamily="34" charset="0"/>
                        <a:cs typeface="Arial" panose="020B0604020202020204" pitchFamily="34" charset="0"/>
                      </a:endParaRPr>
                    </a:p>
                    <a:p>
                      <a:pPr algn="ctr" fontAlgn="ctr"/>
                      <a:r>
                        <a:rPr lang="en-US" sz="900" kern="100">
                          <a:effectLst/>
                          <a:latin typeface="Arial" panose="020B0604020202020204" pitchFamily="34" charset="0"/>
                          <a:cs typeface="Arial" panose="020B0604020202020204" pitchFamily="34" charset="0"/>
                        </a:rPr>
                        <a:t>ES/ITSS/ITRS/VAT</a:t>
                      </a:r>
                      <a:endParaRPr lang="zh-CN" sz="900" kern="100">
                        <a:effectLst/>
                        <a:latin typeface="Arial" panose="020B0604020202020204" pitchFamily="34" charset="0"/>
                        <a:ea typeface="等线" pitchFamily="2" charset="-122"/>
                        <a:cs typeface="Arial" panose="020B0604020202020204" pitchFamily="34" charset="0"/>
                      </a:endParaRPr>
                    </a:p>
                  </a:txBody>
                  <a:tcPr marL="60616" marR="60616" marT="0" marB="0"/>
                </a:tc>
                <a:tc>
                  <a:txBody>
                    <a:bodyPr/>
                    <a:lstStyle/>
                    <a:p>
                      <a:pPr algn="ctr" fontAlgn="ctr"/>
                      <a:r>
                        <a:rPr lang="en-US" sz="900" kern="0">
                          <a:effectLst/>
                          <a:latin typeface="Arial" panose="020B0604020202020204" pitchFamily="34" charset="0"/>
                          <a:cs typeface="Arial" panose="020B0604020202020204" pitchFamily="34" charset="0"/>
                        </a:rPr>
                        <a:t> </a:t>
                      </a:r>
                      <a:endParaRPr lang="zh-CN" sz="900" kern="100">
                        <a:effectLst/>
                        <a:latin typeface="Arial" panose="020B0604020202020204" pitchFamily="34" charset="0"/>
                        <a:cs typeface="Arial" panose="020B0604020202020204" pitchFamily="34" charset="0"/>
                      </a:endParaRPr>
                    </a:p>
                    <a:p>
                      <a:pPr algn="ctr" fontAlgn="ctr"/>
                      <a:r>
                        <a:rPr lang="en-US" sz="900" kern="0">
                          <a:effectLst/>
                          <a:latin typeface="Arial" panose="020B0604020202020204" pitchFamily="34" charset="0"/>
                          <a:cs typeface="Arial" panose="020B0604020202020204" pitchFamily="34" charset="0"/>
                        </a:rPr>
                        <a:t> </a:t>
                      </a:r>
                      <a:endParaRPr lang="zh-CN" sz="900" kern="100">
                        <a:effectLst/>
                        <a:latin typeface="Arial" panose="020B0604020202020204" pitchFamily="34" charset="0"/>
                        <a:cs typeface="Arial" panose="020B0604020202020204" pitchFamily="34" charset="0"/>
                      </a:endParaRPr>
                    </a:p>
                    <a:p>
                      <a:pPr algn="ctr" fontAlgn="ctr"/>
                      <a:r>
                        <a:rPr lang="en-US" sz="900" kern="100">
                          <a:effectLst/>
                          <a:latin typeface="Arial" panose="020B0604020202020204" pitchFamily="34" charset="0"/>
                          <a:cs typeface="Arial" panose="020B0604020202020204" pitchFamily="34" charset="0"/>
                        </a:rPr>
                        <a:t>AR</a:t>
                      </a:r>
                      <a:endParaRPr lang="zh-CN" sz="900" kern="100">
                        <a:effectLst/>
                        <a:latin typeface="Arial" panose="020B0604020202020204" pitchFamily="34" charset="0"/>
                        <a:ea typeface="等线" pitchFamily="2" charset="-122"/>
                        <a:cs typeface="Arial" panose="020B0604020202020204" pitchFamily="34" charset="0"/>
                      </a:endParaRPr>
                    </a:p>
                  </a:txBody>
                  <a:tcPr marL="60616" marR="60616" marT="0" marB="0"/>
                </a:tc>
                <a:tc>
                  <a:txBody>
                    <a:bodyPr/>
                    <a:lstStyle/>
                    <a:p>
                      <a:pPr algn="ctr" fontAlgn="ctr"/>
                      <a:r>
                        <a:rPr lang="en-US" sz="900" kern="0">
                          <a:effectLst/>
                          <a:latin typeface="Arial" panose="020B0604020202020204" pitchFamily="34" charset="0"/>
                          <a:cs typeface="Arial" panose="020B0604020202020204" pitchFamily="34" charset="0"/>
                        </a:rPr>
                        <a:t> </a:t>
                      </a:r>
                      <a:endParaRPr lang="zh-CN" sz="900" kern="100">
                        <a:effectLst/>
                        <a:latin typeface="Arial" panose="020B0604020202020204" pitchFamily="34" charset="0"/>
                        <a:cs typeface="Arial" panose="020B0604020202020204" pitchFamily="34" charset="0"/>
                      </a:endParaRPr>
                    </a:p>
                    <a:p>
                      <a:pPr algn="ctr" fontAlgn="ctr"/>
                      <a:r>
                        <a:rPr lang="en-US" sz="900" kern="0">
                          <a:effectLst/>
                          <a:latin typeface="Arial" panose="020B0604020202020204" pitchFamily="34" charset="0"/>
                          <a:cs typeface="Arial" panose="020B0604020202020204" pitchFamily="34" charset="0"/>
                        </a:rPr>
                        <a:t> </a:t>
                      </a:r>
                      <a:endParaRPr lang="zh-CN" sz="900" kern="100">
                        <a:effectLst/>
                        <a:latin typeface="Arial" panose="020B0604020202020204" pitchFamily="34" charset="0"/>
                        <a:cs typeface="Arial" panose="020B0604020202020204" pitchFamily="34" charset="0"/>
                      </a:endParaRPr>
                    </a:p>
                    <a:p>
                      <a:pPr algn="ctr" fontAlgn="ctr"/>
                      <a:r>
                        <a:rPr lang="en-US" sz="900" kern="100">
                          <a:effectLst/>
                          <a:latin typeface="Arial" panose="020B0604020202020204" pitchFamily="34" charset="0"/>
                          <a:cs typeface="Arial" panose="020B0604020202020204" pitchFamily="34" charset="0"/>
                        </a:rPr>
                        <a:t>HS/CC/MOSS</a:t>
                      </a:r>
                      <a:endParaRPr lang="zh-CN" sz="900" kern="100">
                        <a:effectLst/>
                        <a:latin typeface="Arial" panose="020B0604020202020204" pitchFamily="34" charset="0"/>
                        <a:ea typeface="等线" pitchFamily="2" charset="-122"/>
                        <a:cs typeface="Arial" panose="020B0604020202020204" pitchFamily="34" charset="0"/>
                      </a:endParaRPr>
                    </a:p>
                  </a:txBody>
                  <a:tcPr marL="60616" marR="60616" marT="0" marB="0"/>
                </a:tc>
              </a:tr>
              <a:tr h="268149">
                <a:tc>
                  <a:txBody>
                    <a:bodyPr/>
                    <a:lstStyle/>
                    <a:p>
                      <a:pPr algn="just" fontAlgn="ctr"/>
                      <a:r>
                        <a:rPr lang="en-US" sz="900" kern="100" dirty="0">
                          <a:effectLst/>
                          <a:latin typeface="Arial" panose="020B0604020202020204" pitchFamily="34" charset="0"/>
                          <a:cs typeface="Arial" panose="020B0604020202020204" pitchFamily="34" charset="0"/>
                        </a:rPr>
                        <a:t>7  Total digital trade</a:t>
                      </a:r>
                      <a:endParaRPr lang="zh-CN" sz="900" kern="100" dirty="0">
                        <a:effectLst/>
                        <a:latin typeface="Arial" panose="020B0604020202020204" pitchFamily="34" charset="0"/>
                        <a:ea typeface="等线" pitchFamily="2" charset="-122"/>
                        <a:cs typeface="Arial" panose="020B0604020202020204" pitchFamily="34" charset="0"/>
                      </a:endParaRPr>
                    </a:p>
                  </a:txBody>
                  <a:tcPr marL="60616" marR="60616" marT="0" marB="0"/>
                </a:tc>
                <a:tc>
                  <a:txBody>
                    <a:bodyPr/>
                    <a:lstStyle/>
                    <a:p>
                      <a:pPr algn="ctr"/>
                      <a:r>
                        <a:rPr lang="en-US" sz="900" kern="100">
                          <a:effectLst/>
                          <a:latin typeface="Arial" panose="020B0604020202020204" pitchFamily="34" charset="0"/>
                          <a:cs typeface="Arial" panose="020B0604020202020204" pitchFamily="34" charset="0"/>
                        </a:rPr>
                        <a:t> </a:t>
                      </a:r>
                      <a:endParaRPr lang="zh-CN" sz="900" kern="100">
                        <a:effectLst/>
                        <a:latin typeface="Arial" panose="020B0604020202020204" pitchFamily="34" charset="0"/>
                        <a:ea typeface="等线" pitchFamily="2" charset="-122"/>
                        <a:cs typeface="Arial" panose="020B0604020202020204" pitchFamily="34" charset="0"/>
                      </a:endParaRPr>
                    </a:p>
                  </a:txBody>
                  <a:tcPr marL="60616" marR="60616" marT="0" marB="0"/>
                </a:tc>
                <a:tc>
                  <a:txBody>
                    <a:bodyPr/>
                    <a:lstStyle/>
                    <a:p>
                      <a:pPr algn="ctr"/>
                      <a:r>
                        <a:rPr lang="en-US" sz="900" kern="100" dirty="0">
                          <a:effectLst/>
                          <a:latin typeface="Arial" panose="020B0604020202020204" pitchFamily="34" charset="0"/>
                          <a:cs typeface="Arial" panose="020B0604020202020204" pitchFamily="34" charset="0"/>
                        </a:rPr>
                        <a:t> </a:t>
                      </a:r>
                      <a:endParaRPr lang="zh-CN" sz="900" kern="100" dirty="0">
                        <a:effectLst/>
                        <a:latin typeface="Arial" panose="020B0604020202020204" pitchFamily="34" charset="0"/>
                        <a:ea typeface="等线" pitchFamily="2" charset="-122"/>
                        <a:cs typeface="Arial" panose="020B0604020202020204" pitchFamily="34" charset="0"/>
                      </a:endParaRPr>
                    </a:p>
                  </a:txBody>
                  <a:tcPr marL="60616" marR="60616" marT="0" marB="0"/>
                </a:tc>
                <a:tc>
                  <a:txBody>
                    <a:bodyPr/>
                    <a:lstStyle/>
                    <a:p>
                      <a:pPr algn="ctr"/>
                      <a:r>
                        <a:rPr lang="en-US" sz="900" kern="100">
                          <a:effectLst/>
                          <a:latin typeface="Arial" panose="020B0604020202020204" pitchFamily="34" charset="0"/>
                          <a:cs typeface="Arial" panose="020B0604020202020204" pitchFamily="34" charset="0"/>
                        </a:rPr>
                        <a:t> </a:t>
                      </a:r>
                      <a:endParaRPr lang="zh-CN" sz="900" kern="100">
                        <a:effectLst/>
                        <a:latin typeface="Arial" panose="020B0604020202020204" pitchFamily="34" charset="0"/>
                        <a:ea typeface="等线" pitchFamily="2" charset="-122"/>
                        <a:cs typeface="Arial" panose="020B0604020202020204" pitchFamily="34" charset="0"/>
                      </a:endParaRPr>
                    </a:p>
                  </a:txBody>
                  <a:tcPr marL="60616" marR="60616" marT="0" marB="0"/>
                </a:tc>
                <a:tc>
                  <a:txBody>
                    <a:bodyPr/>
                    <a:lstStyle/>
                    <a:p>
                      <a:pPr algn="ctr"/>
                      <a:r>
                        <a:rPr lang="en-US" sz="900" kern="100">
                          <a:effectLst/>
                          <a:latin typeface="Arial" panose="020B0604020202020204" pitchFamily="34" charset="0"/>
                          <a:cs typeface="Arial" panose="020B0604020202020204" pitchFamily="34" charset="0"/>
                        </a:rPr>
                        <a:t> </a:t>
                      </a:r>
                      <a:endParaRPr lang="zh-CN" sz="900" kern="100">
                        <a:effectLst/>
                        <a:latin typeface="Arial" panose="020B0604020202020204" pitchFamily="34" charset="0"/>
                        <a:ea typeface="等线" pitchFamily="2" charset="-122"/>
                        <a:cs typeface="Arial" panose="020B0604020202020204" pitchFamily="34" charset="0"/>
                      </a:endParaRPr>
                    </a:p>
                  </a:txBody>
                  <a:tcPr marL="60616" marR="60616" marT="0" marB="0"/>
                </a:tc>
                <a:tc>
                  <a:txBody>
                    <a:bodyPr/>
                    <a:lstStyle/>
                    <a:p>
                      <a:pPr algn="ctr"/>
                      <a:r>
                        <a:rPr lang="en-US" sz="900" kern="100" dirty="0">
                          <a:effectLst/>
                          <a:latin typeface="Arial" panose="020B0604020202020204" pitchFamily="34" charset="0"/>
                          <a:cs typeface="Arial" panose="020B0604020202020204" pitchFamily="34" charset="0"/>
                        </a:rPr>
                        <a:t> </a:t>
                      </a:r>
                      <a:endParaRPr lang="zh-CN" sz="900" kern="100" dirty="0">
                        <a:effectLst/>
                        <a:latin typeface="Arial" panose="020B0604020202020204" pitchFamily="34" charset="0"/>
                        <a:ea typeface="等线" pitchFamily="2" charset="-122"/>
                        <a:cs typeface="Arial" panose="020B0604020202020204" pitchFamily="34" charset="0"/>
                      </a:endParaRPr>
                    </a:p>
                  </a:txBody>
                  <a:tcPr marL="60616" marR="60616" marT="0" marB="0"/>
                </a:tc>
                <a:tc>
                  <a:txBody>
                    <a:bodyPr/>
                    <a:lstStyle/>
                    <a:p>
                      <a:pPr algn="ctr"/>
                      <a:r>
                        <a:rPr lang="en-US" sz="900" kern="100">
                          <a:effectLst/>
                          <a:latin typeface="Arial" panose="020B0604020202020204" pitchFamily="34" charset="0"/>
                          <a:cs typeface="Arial" panose="020B0604020202020204" pitchFamily="34" charset="0"/>
                        </a:rPr>
                        <a:t> </a:t>
                      </a:r>
                      <a:endParaRPr lang="zh-CN" sz="900" kern="100">
                        <a:effectLst/>
                        <a:latin typeface="Arial" panose="020B0604020202020204" pitchFamily="34" charset="0"/>
                        <a:ea typeface="等线" pitchFamily="2" charset="-122"/>
                        <a:cs typeface="Arial" panose="020B0604020202020204" pitchFamily="34" charset="0"/>
                      </a:endParaRPr>
                    </a:p>
                  </a:txBody>
                  <a:tcPr marL="60616" marR="60616" marT="0" marB="0"/>
                </a:tc>
              </a:tr>
              <a:tr h="134074">
                <a:tc>
                  <a:txBody>
                    <a:bodyPr/>
                    <a:lstStyle/>
                    <a:p>
                      <a:pPr algn="just" fontAlgn="ctr"/>
                      <a:r>
                        <a:rPr lang="en-US" sz="900" kern="0">
                          <a:effectLst/>
                          <a:latin typeface="Arial" panose="020B0604020202020204" pitchFamily="34" charset="0"/>
                          <a:cs typeface="Arial" panose="020B0604020202020204" pitchFamily="34" charset="0"/>
                        </a:rPr>
                        <a:t> </a:t>
                      </a:r>
                      <a:endParaRPr lang="zh-CN" sz="900" kern="100">
                        <a:effectLst/>
                        <a:latin typeface="Arial" panose="020B0604020202020204" pitchFamily="34" charset="0"/>
                        <a:ea typeface="等线" pitchFamily="2" charset="-122"/>
                        <a:cs typeface="Arial" panose="020B0604020202020204" pitchFamily="34" charset="0"/>
                      </a:endParaRPr>
                    </a:p>
                  </a:txBody>
                  <a:tcPr marL="60616" marR="60616" marT="0" marB="0"/>
                </a:tc>
                <a:tc>
                  <a:txBody>
                    <a:bodyPr/>
                    <a:lstStyle/>
                    <a:p>
                      <a:pPr algn="ctr"/>
                      <a:r>
                        <a:rPr lang="en-US" sz="900" kern="100">
                          <a:effectLst/>
                          <a:latin typeface="Arial" panose="020B0604020202020204" pitchFamily="34" charset="0"/>
                          <a:cs typeface="Arial" panose="020B0604020202020204" pitchFamily="34" charset="0"/>
                        </a:rPr>
                        <a:t> </a:t>
                      </a:r>
                      <a:endParaRPr lang="zh-CN" sz="900" kern="100">
                        <a:effectLst/>
                        <a:latin typeface="Arial" panose="020B0604020202020204" pitchFamily="34" charset="0"/>
                        <a:ea typeface="等线" pitchFamily="2" charset="-122"/>
                        <a:cs typeface="Arial" panose="020B0604020202020204" pitchFamily="34" charset="0"/>
                      </a:endParaRPr>
                    </a:p>
                  </a:txBody>
                  <a:tcPr marL="60616" marR="60616" marT="0" marB="0"/>
                </a:tc>
                <a:tc>
                  <a:txBody>
                    <a:bodyPr/>
                    <a:lstStyle/>
                    <a:p>
                      <a:pPr algn="ctr"/>
                      <a:r>
                        <a:rPr lang="en-US" sz="900" kern="100">
                          <a:effectLst/>
                          <a:latin typeface="Arial" panose="020B0604020202020204" pitchFamily="34" charset="0"/>
                          <a:cs typeface="Arial" panose="020B0604020202020204" pitchFamily="34" charset="0"/>
                        </a:rPr>
                        <a:t> </a:t>
                      </a:r>
                      <a:endParaRPr lang="zh-CN" sz="900" kern="100">
                        <a:effectLst/>
                        <a:latin typeface="Arial" panose="020B0604020202020204" pitchFamily="34" charset="0"/>
                        <a:ea typeface="等线" pitchFamily="2" charset="-122"/>
                        <a:cs typeface="Arial" panose="020B0604020202020204" pitchFamily="34" charset="0"/>
                      </a:endParaRPr>
                    </a:p>
                  </a:txBody>
                  <a:tcPr marL="60616" marR="60616" marT="0" marB="0"/>
                </a:tc>
                <a:tc>
                  <a:txBody>
                    <a:bodyPr/>
                    <a:lstStyle/>
                    <a:p>
                      <a:pPr algn="ctr"/>
                      <a:r>
                        <a:rPr lang="en-US" sz="900" kern="100">
                          <a:effectLst/>
                          <a:latin typeface="Arial" panose="020B0604020202020204" pitchFamily="34" charset="0"/>
                          <a:cs typeface="Arial" panose="020B0604020202020204" pitchFamily="34" charset="0"/>
                        </a:rPr>
                        <a:t> </a:t>
                      </a:r>
                      <a:endParaRPr lang="zh-CN" sz="900" kern="100">
                        <a:effectLst/>
                        <a:latin typeface="Arial" panose="020B0604020202020204" pitchFamily="34" charset="0"/>
                        <a:ea typeface="等线" pitchFamily="2" charset="-122"/>
                        <a:cs typeface="Arial" panose="020B0604020202020204" pitchFamily="34" charset="0"/>
                      </a:endParaRPr>
                    </a:p>
                  </a:txBody>
                  <a:tcPr marL="60616" marR="60616" marT="0" marB="0"/>
                </a:tc>
                <a:tc>
                  <a:txBody>
                    <a:bodyPr/>
                    <a:lstStyle/>
                    <a:p>
                      <a:pPr algn="ctr"/>
                      <a:r>
                        <a:rPr lang="en-US" sz="900" kern="100">
                          <a:effectLst/>
                          <a:latin typeface="Arial" panose="020B0604020202020204" pitchFamily="34" charset="0"/>
                          <a:cs typeface="Arial" panose="020B0604020202020204" pitchFamily="34" charset="0"/>
                        </a:rPr>
                        <a:t> </a:t>
                      </a:r>
                      <a:endParaRPr lang="zh-CN" sz="900" kern="100">
                        <a:effectLst/>
                        <a:latin typeface="Arial" panose="020B0604020202020204" pitchFamily="34" charset="0"/>
                        <a:ea typeface="等线" pitchFamily="2" charset="-122"/>
                        <a:cs typeface="Arial" panose="020B0604020202020204" pitchFamily="34" charset="0"/>
                      </a:endParaRPr>
                    </a:p>
                  </a:txBody>
                  <a:tcPr marL="60616" marR="60616" marT="0" marB="0"/>
                </a:tc>
                <a:tc>
                  <a:txBody>
                    <a:bodyPr/>
                    <a:lstStyle/>
                    <a:p>
                      <a:pPr algn="ctr"/>
                      <a:r>
                        <a:rPr lang="en-US" sz="900" kern="100">
                          <a:effectLst/>
                          <a:latin typeface="Arial" panose="020B0604020202020204" pitchFamily="34" charset="0"/>
                          <a:cs typeface="Arial" panose="020B0604020202020204" pitchFamily="34" charset="0"/>
                        </a:rPr>
                        <a:t> </a:t>
                      </a:r>
                      <a:endParaRPr lang="zh-CN" sz="900" kern="100">
                        <a:effectLst/>
                        <a:latin typeface="Arial" panose="020B0604020202020204" pitchFamily="34" charset="0"/>
                        <a:ea typeface="等线" pitchFamily="2" charset="-122"/>
                        <a:cs typeface="Arial" panose="020B0604020202020204" pitchFamily="34" charset="0"/>
                      </a:endParaRPr>
                    </a:p>
                  </a:txBody>
                  <a:tcPr marL="60616" marR="60616" marT="0" marB="0"/>
                </a:tc>
                <a:tc>
                  <a:txBody>
                    <a:bodyPr/>
                    <a:lstStyle/>
                    <a:p>
                      <a:pPr algn="ctr"/>
                      <a:r>
                        <a:rPr lang="en-US" sz="900" kern="100">
                          <a:effectLst/>
                          <a:latin typeface="Arial" panose="020B0604020202020204" pitchFamily="34" charset="0"/>
                          <a:cs typeface="Arial" panose="020B0604020202020204" pitchFamily="34" charset="0"/>
                        </a:rPr>
                        <a:t> </a:t>
                      </a:r>
                      <a:endParaRPr lang="zh-CN" sz="900" kern="100">
                        <a:effectLst/>
                        <a:latin typeface="Arial" panose="020B0604020202020204" pitchFamily="34" charset="0"/>
                        <a:ea typeface="等线" pitchFamily="2" charset="-122"/>
                        <a:cs typeface="Arial" panose="020B0604020202020204" pitchFamily="34" charset="0"/>
                      </a:endParaRPr>
                    </a:p>
                  </a:txBody>
                  <a:tcPr marL="60616" marR="60616" marT="0" marB="0"/>
                </a:tc>
              </a:tr>
              <a:tr h="1474812">
                <a:tc>
                  <a:txBody>
                    <a:bodyPr/>
                    <a:lstStyle/>
                    <a:p>
                      <a:pPr algn="just" fontAlgn="ctr"/>
                      <a:r>
                        <a:rPr lang="en-US" sz="900" kern="100">
                          <a:effectLst/>
                          <a:latin typeface="Arial" panose="020B0604020202020204" pitchFamily="34" charset="0"/>
                          <a:cs typeface="Arial" panose="020B0604020202020204" pitchFamily="34" charset="0"/>
                        </a:rPr>
                        <a:t>8. Trade through DIP</a:t>
                      </a:r>
                      <a:endParaRPr lang="zh-CN" sz="900" kern="100">
                        <a:effectLst/>
                        <a:latin typeface="Arial" panose="020B0604020202020204" pitchFamily="34" charset="0"/>
                        <a:cs typeface="Arial" panose="020B0604020202020204" pitchFamily="34" charset="0"/>
                      </a:endParaRPr>
                    </a:p>
                    <a:p>
                      <a:pPr algn="just" fontAlgn="ctr"/>
                      <a:r>
                        <a:rPr lang="en-US" sz="900" kern="100">
                          <a:effectLst/>
                          <a:latin typeface="Arial" panose="020B0604020202020204" pitchFamily="34" charset="0"/>
                          <a:cs typeface="Arial" panose="020B0604020202020204" pitchFamily="34" charset="0"/>
                        </a:rPr>
                        <a:t>9. Digital ordering</a:t>
                      </a:r>
                      <a:endParaRPr lang="zh-CN" sz="900" kern="100">
                        <a:effectLst/>
                        <a:latin typeface="Arial" panose="020B0604020202020204" pitchFamily="34" charset="0"/>
                        <a:cs typeface="Arial" panose="020B0604020202020204" pitchFamily="34" charset="0"/>
                      </a:endParaRPr>
                    </a:p>
                    <a:p>
                      <a:pPr algn="just" fontAlgn="ctr"/>
                      <a:r>
                        <a:rPr lang="en-US" sz="900" kern="100">
                          <a:effectLst/>
                          <a:latin typeface="Arial" panose="020B0604020202020204" pitchFamily="34" charset="0"/>
                          <a:cs typeface="Arial" panose="020B0604020202020204" pitchFamily="34" charset="0"/>
                        </a:rPr>
                        <a:t>10. Goods</a:t>
                      </a:r>
                      <a:endParaRPr lang="zh-CN" sz="900" kern="100">
                        <a:effectLst/>
                        <a:latin typeface="Arial" panose="020B0604020202020204" pitchFamily="34" charset="0"/>
                        <a:cs typeface="Arial" panose="020B0604020202020204" pitchFamily="34" charset="0"/>
                      </a:endParaRPr>
                    </a:p>
                    <a:p>
                      <a:pPr algn="just" fontAlgn="ctr"/>
                      <a:r>
                        <a:rPr lang="en-US" sz="900" kern="100">
                          <a:effectLst/>
                          <a:latin typeface="Arial" panose="020B0604020202020204" pitchFamily="34" charset="0"/>
                          <a:cs typeface="Arial" panose="020B0604020202020204" pitchFamily="34" charset="0"/>
                        </a:rPr>
                        <a:t>11. Service</a:t>
                      </a:r>
                      <a:endParaRPr lang="zh-CN" sz="900" kern="100">
                        <a:effectLst/>
                        <a:latin typeface="Arial" panose="020B0604020202020204" pitchFamily="34" charset="0"/>
                        <a:cs typeface="Arial" panose="020B0604020202020204" pitchFamily="34" charset="0"/>
                      </a:endParaRPr>
                    </a:p>
                    <a:p>
                      <a:pPr algn="just" fontAlgn="ctr"/>
                      <a:r>
                        <a:rPr lang="en-US" sz="900" kern="100">
                          <a:effectLst/>
                          <a:latin typeface="Arial" panose="020B0604020202020204" pitchFamily="34" charset="0"/>
                          <a:cs typeface="Arial" panose="020B0604020202020204" pitchFamily="34" charset="0"/>
                        </a:rPr>
                        <a:t>12  Digitally delivered</a:t>
                      </a:r>
                      <a:endParaRPr lang="zh-CN" sz="900" kern="100">
                        <a:effectLst/>
                        <a:latin typeface="Arial" panose="020B0604020202020204" pitchFamily="34" charset="0"/>
                        <a:cs typeface="Arial" panose="020B0604020202020204" pitchFamily="34" charset="0"/>
                      </a:endParaRPr>
                    </a:p>
                    <a:p>
                      <a:pPr algn="just" fontAlgn="ctr"/>
                      <a:r>
                        <a:rPr lang="en-US" sz="900" kern="100">
                          <a:effectLst/>
                          <a:latin typeface="Arial" panose="020B0604020202020204" pitchFamily="34" charset="0"/>
                          <a:cs typeface="Arial" panose="020B0604020202020204" pitchFamily="34" charset="0"/>
                        </a:rPr>
                        <a:t>13  Non-digitally delivered</a:t>
                      </a:r>
                      <a:endParaRPr lang="zh-CN" sz="900" kern="100">
                        <a:effectLst/>
                        <a:latin typeface="Arial" panose="020B0604020202020204" pitchFamily="34" charset="0"/>
                        <a:ea typeface="等线" pitchFamily="2" charset="-122"/>
                        <a:cs typeface="Arial" panose="020B0604020202020204" pitchFamily="34" charset="0"/>
                      </a:endParaRPr>
                    </a:p>
                  </a:txBody>
                  <a:tcPr marL="60616" marR="60616" marT="0" marB="0"/>
                </a:tc>
                <a:tc>
                  <a:txBody>
                    <a:bodyPr/>
                    <a:lstStyle/>
                    <a:p>
                      <a:pPr algn="ctr" fontAlgn="ctr"/>
                      <a:r>
                        <a:rPr lang="en-US" sz="900" kern="0" dirty="0">
                          <a:effectLst/>
                          <a:latin typeface="Arial" panose="020B0604020202020204" pitchFamily="34" charset="0"/>
                          <a:cs typeface="Arial" panose="020B0604020202020204" pitchFamily="34" charset="0"/>
                        </a:rPr>
                        <a:t> </a:t>
                      </a:r>
                      <a:endParaRPr lang="zh-CN" sz="900" kern="100" dirty="0">
                        <a:effectLst/>
                        <a:latin typeface="Arial" panose="020B0604020202020204" pitchFamily="34" charset="0"/>
                        <a:cs typeface="Arial" panose="020B0604020202020204" pitchFamily="34" charset="0"/>
                      </a:endParaRPr>
                    </a:p>
                    <a:p>
                      <a:pPr algn="ctr" fontAlgn="ctr"/>
                      <a:r>
                        <a:rPr lang="en-US" sz="900" kern="0" dirty="0">
                          <a:effectLst/>
                          <a:latin typeface="Arial" panose="020B0604020202020204" pitchFamily="34" charset="0"/>
                          <a:cs typeface="Arial" panose="020B0604020202020204" pitchFamily="34" charset="0"/>
                        </a:rPr>
                        <a:t> </a:t>
                      </a:r>
                      <a:endParaRPr lang="zh-CN" sz="900" kern="100" dirty="0">
                        <a:effectLst/>
                        <a:latin typeface="Arial" panose="020B0604020202020204" pitchFamily="34" charset="0"/>
                        <a:cs typeface="Arial" panose="020B0604020202020204" pitchFamily="34" charset="0"/>
                      </a:endParaRPr>
                    </a:p>
                    <a:p>
                      <a:pPr algn="ctr" fontAlgn="ctr"/>
                      <a:r>
                        <a:rPr lang="en-US" sz="900" kern="100" dirty="0">
                          <a:effectLst/>
                          <a:latin typeface="Arial" panose="020B0604020202020204" pitchFamily="34" charset="0"/>
                          <a:cs typeface="Arial" panose="020B0604020202020204" pitchFamily="34" charset="0"/>
                        </a:rPr>
                        <a:t>ES</a:t>
                      </a:r>
                      <a:r>
                        <a:rPr lang="zh-CN" sz="900" kern="100" dirty="0">
                          <a:effectLst/>
                          <a:latin typeface="Arial" panose="020B0604020202020204" pitchFamily="34" charset="0"/>
                          <a:cs typeface="Arial" panose="020B0604020202020204" pitchFamily="34" charset="0"/>
                        </a:rPr>
                        <a:t>＋</a:t>
                      </a:r>
                      <a:r>
                        <a:rPr lang="en-US" sz="900" kern="100" dirty="0">
                          <a:effectLst/>
                          <a:latin typeface="Arial" panose="020B0604020202020204" pitchFamily="34" charset="0"/>
                          <a:cs typeface="Arial" panose="020B0604020202020204" pitchFamily="34" charset="0"/>
                        </a:rPr>
                        <a:t>DIP</a:t>
                      </a:r>
                      <a:endParaRPr lang="zh-CN" sz="900" kern="100" dirty="0">
                        <a:effectLst/>
                        <a:latin typeface="Arial" panose="020B0604020202020204" pitchFamily="34" charset="0"/>
                        <a:cs typeface="Arial" panose="020B0604020202020204" pitchFamily="34" charset="0"/>
                      </a:endParaRPr>
                    </a:p>
                    <a:p>
                      <a:pPr algn="ctr" fontAlgn="ctr"/>
                      <a:r>
                        <a:rPr lang="en-US" sz="900" kern="0" dirty="0">
                          <a:effectLst/>
                          <a:latin typeface="Arial" panose="020B0604020202020204" pitchFamily="34" charset="0"/>
                          <a:cs typeface="Arial" panose="020B0604020202020204" pitchFamily="34" charset="0"/>
                        </a:rPr>
                        <a:t> </a:t>
                      </a:r>
                      <a:endParaRPr lang="zh-CN" sz="900" kern="100" dirty="0">
                        <a:effectLst/>
                        <a:latin typeface="Arial" panose="020B0604020202020204" pitchFamily="34" charset="0"/>
                        <a:cs typeface="Arial" panose="020B0604020202020204" pitchFamily="34" charset="0"/>
                      </a:endParaRPr>
                    </a:p>
                    <a:p>
                      <a:pPr algn="ctr" fontAlgn="ctr"/>
                      <a:r>
                        <a:rPr lang="en-US" sz="900" kern="100" dirty="0">
                          <a:effectLst/>
                          <a:latin typeface="Arial" panose="020B0604020202020204" pitchFamily="34" charset="0"/>
                          <a:cs typeface="Arial" panose="020B0604020202020204" pitchFamily="34" charset="0"/>
                        </a:rPr>
                        <a:t>ES/ITSS/ITRS</a:t>
                      </a:r>
                      <a:r>
                        <a:rPr lang="zh-CN" sz="900" kern="100" dirty="0">
                          <a:effectLst/>
                          <a:latin typeface="Arial" panose="020B0604020202020204" pitchFamily="34" charset="0"/>
                          <a:cs typeface="Arial" panose="020B0604020202020204" pitchFamily="34" charset="0"/>
                        </a:rPr>
                        <a:t>＋</a:t>
                      </a:r>
                      <a:r>
                        <a:rPr lang="en-US" sz="900" kern="100" dirty="0">
                          <a:effectLst/>
                          <a:latin typeface="Arial" panose="020B0604020202020204" pitchFamily="34" charset="0"/>
                          <a:cs typeface="Arial" panose="020B0604020202020204" pitchFamily="34" charset="0"/>
                        </a:rPr>
                        <a:t>DIF</a:t>
                      </a:r>
                      <a:endParaRPr lang="zh-CN" sz="900" kern="100" dirty="0">
                        <a:effectLst/>
                        <a:latin typeface="Arial" panose="020B0604020202020204" pitchFamily="34" charset="0"/>
                        <a:ea typeface="等线" pitchFamily="2" charset="-122"/>
                        <a:cs typeface="Arial" panose="020B0604020202020204" pitchFamily="34" charset="0"/>
                      </a:endParaRPr>
                    </a:p>
                  </a:txBody>
                  <a:tcPr marL="60616" marR="60616" marT="0" marB="0"/>
                </a:tc>
                <a:tc>
                  <a:txBody>
                    <a:bodyPr/>
                    <a:lstStyle/>
                    <a:p>
                      <a:pPr algn="ctr"/>
                      <a:r>
                        <a:rPr lang="en-US" sz="900" kern="100">
                          <a:effectLst/>
                          <a:latin typeface="Arial" panose="020B0604020202020204" pitchFamily="34" charset="0"/>
                          <a:cs typeface="Arial" panose="020B0604020202020204" pitchFamily="34" charset="0"/>
                        </a:rPr>
                        <a:t> </a:t>
                      </a:r>
                      <a:endParaRPr lang="zh-CN" sz="900" kern="100">
                        <a:effectLst/>
                        <a:latin typeface="Arial" panose="020B0604020202020204" pitchFamily="34" charset="0"/>
                        <a:ea typeface="等线" pitchFamily="2" charset="-122"/>
                        <a:cs typeface="Arial" panose="020B0604020202020204" pitchFamily="34" charset="0"/>
                      </a:endParaRPr>
                    </a:p>
                  </a:txBody>
                  <a:tcPr marL="60616" marR="60616" marT="0" marB="0"/>
                </a:tc>
                <a:tc>
                  <a:txBody>
                    <a:bodyPr/>
                    <a:lstStyle/>
                    <a:p>
                      <a:pPr algn="ctr" fontAlgn="ctr"/>
                      <a:r>
                        <a:rPr lang="en-US" sz="900" kern="0" dirty="0">
                          <a:effectLst/>
                          <a:latin typeface="Arial" panose="020B0604020202020204" pitchFamily="34" charset="0"/>
                          <a:cs typeface="Arial" panose="020B0604020202020204" pitchFamily="34" charset="0"/>
                        </a:rPr>
                        <a:t> </a:t>
                      </a:r>
                      <a:endParaRPr lang="zh-CN" sz="900" kern="100" dirty="0">
                        <a:effectLst/>
                        <a:latin typeface="Arial" panose="020B0604020202020204" pitchFamily="34" charset="0"/>
                        <a:cs typeface="Arial" panose="020B0604020202020204" pitchFamily="34" charset="0"/>
                      </a:endParaRPr>
                    </a:p>
                    <a:p>
                      <a:pPr algn="ctr" fontAlgn="ctr"/>
                      <a:r>
                        <a:rPr lang="en-US" sz="900" kern="0" dirty="0">
                          <a:effectLst/>
                          <a:latin typeface="Arial" panose="020B0604020202020204" pitchFamily="34" charset="0"/>
                          <a:cs typeface="Arial" panose="020B0604020202020204" pitchFamily="34" charset="0"/>
                        </a:rPr>
                        <a:t> </a:t>
                      </a:r>
                      <a:endParaRPr lang="zh-CN" sz="900" kern="100" dirty="0">
                        <a:effectLst/>
                        <a:latin typeface="Arial" panose="020B0604020202020204" pitchFamily="34" charset="0"/>
                        <a:cs typeface="Arial" panose="020B0604020202020204" pitchFamily="34" charset="0"/>
                      </a:endParaRPr>
                    </a:p>
                    <a:p>
                      <a:pPr algn="ctr" fontAlgn="ctr"/>
                      <a:r>
                        <a:rPr lang="en-US" sz="900" kern="100" dirty="0">
                          <a:effectLst/>
                          <a:latin typeface="Arial" panose="020B0604020202020204" pitchFamily="34" charset="0"/>
                          <a:cs typeface="Arial" panose="020B0604020202020204" pitchFamily="34" charset="0"/>
                        </a:rPr>
                        <a:t>HS/CC</a:t>
                      </a:r>
                      <a:r>
                        <a:rPr lang="zh-CN" sz="900" kern="100" dirty="0">
                          <a:effectLst/>
                          <a:latin typeface="Arial" panose="020B0604020202020204" pitchFamily="34" charset="0"/>
                          <a:cs typeface="Arial" panose="020B0604020202020204" pitchFamily="34" charset="0"/>
                        </a:rPr>
                        <a:t>＋</a:t>
                      </a:r>
                      <a:r>
                        <a:rPr lang="en-US" sz="900" kern="100" dirty="0">
                          <a:effectLst/>
                          <a:latin typeface="Arial" panose="020B0604020202020204" pitchFamily="34" charset="0"/>
                          <a:cs typeface="Arial" panose="020B0604020202020204" pitchFamily="34" charset="0"/>
                        </a:rPr>
                        <a:t>DIP</a:t>
                      </a:r>
                      <a:endParaRPr lang="zh-CN" sz="900" kern="100" dirty="0">
                        <a:effectLst/>
                        <a:latin typeface="Arial" panose="020B0604020202020204" pitchFamily="34" charset="0"/>
                        <a:cs typeface="Arial" panose="020B0604020202020204" pitchFamily="34" charset="0"/>
                      </a:endParaRPr>
                    </a:p>
                    <a:p>
                      <a:pPr algn="ctr" fontAlgn="ctr"/>
                      <a:r>
                        <a:rPr lang="en-US" sz="900" kern="0" dirty="0">
                          <a:effectLst/>
                          <a:latin typeface="Arial" panose="020B0604020202020204" pitchFamily="34" charset="0"/>
                          <a:cs typeface="Arial" panose="020B0604020202020204" pitchFamily="34" charset="0"/>
                        </a:rPr>
                        <a:t> </a:t>
                      </a:r>
                      <a:endParaRPr lang="zh-CN" sz="900" kern="100" dirty="0">
                        <a:effectLst/>
                        <a:latin typeface="Arial" panose="020B0604020202020204" pitchFamily="34" charset="0"/>
                        <a:cs typeface="Arial" panose="020B0604020202020204" pitchFamily="34" charset="0"/>
                      </a:endParaRPr>
                    </a:p>
                    <a:p>
                      <a:pPr algn="ctr" fontAlgn="ctr"/>
                      <a:r>
                        <a:rPr lang="en-US" sz="900" kern="0" dirty="0">
                          <a:effectLst/>
                          <a:latin typeface="Arial" panose="020B0604020202020204" pitchFamily="34" charset="0"/>
                          <a:cs typeface="Arial" panose="020B0604020202020204" pitchFamily="34" charset="0"/>
                        </a:rPr>
                        <a:t> </a:t>
                      </a:r>
                      <a:endParaRPr lang="zh-CN" sz="900" kern="100" dirty="0">
                        <a:effectLst/>
                        <a:latin typeface="Arial" panose="020B0604020202020204" pitchFamily="34" charset="0"/>
                        <a:cs typeface="Arial" panose="020B0604020202020204" pitchFamily="34" charset="0"/>
                      </a:endParaRPr>
                    </a:p>
                    <a:p>
                      <a:pPr algn="ctr" fontAlgn="ctr"/>
                      <a:r>
                        <a:rPr lang="en-US" sz="900" kern="100" dirty="0">
                          <a:effectLst/>
                          <a:latin typeface="Arial" panose="020B0604020202020204" pitchFamily="34" charset="0"/>
                          <a:cs typeface="Arial" panose="020B0604020202020204" pitchFamily="34" charset="0"/>
                        </a:rPr>
                        <a:t>HS/CC</a:t>
                      </a:r>
                      <a:r>
                        <a:rPr lang="zh-CN" sz="900" kern="100" dirty="0">
                          <a:effectLst/>
                          <a:latin typeface="Arial" panose="020B0604020202020204" pitchFamily="34" charset="0"/>
                          <a:cs typeface="Arial" panose="020B0604020202020204" pitchFamily="34" charset="0"/>
                        </a:rPr>
                        <a:t>＋</a:t>
                      </a:r>
                      <a:r>
                        <a:rPr lang="en-US" sz="900" kern="100" dirty="0">
                          <a:effectLst/>
                          <a:latin typeface="Arial" panose="020B0604020202020204" pitchFamily="34" charset="0"/>
                          <a:cs typeface="Arial" panose="020B0604020202020204" pitchFamily="34" charset="0"/>
                        </a:rPr>
                        <a:t>DIP</a:t>
                      </a:r>
                      <a:endParaRPr lang="zh-CN" sz="900" kern="100" dirty="0">
                        <a:effectLst/>
                        <a:latin typeface="Arial" panose="020B0604020202020204" pitchFamily="34" charset="0"/>
                        <a:ea typeface="等线" pitchFamily="2" charset="-122"/>
                        <a:cs typeface="Arial" panose="020B0604020202020204" pitchFamily="34" charset="0"/>
                      </a:endParaRPr>
                    </a:p>
                  </a:txBody>
                  <a:tcPr marL="60616" marR="60616" marT="0" marB="0"/>
                </a:tc>
                <a:tc>
                  <a:txBody>
                    <a:bodyPr/>
                    <a:lstStyle/>
                    <a:p>
                      <a:pPr algn="ctr" fontAlgn="ctr"/>
                      <a:r>
                        <a:rPr lang="en-US" sz="900" kern="0" dirty="0">
                          <a:effectLst/>
                          <a:latin typeface="Arial" panose="020B0604020202020204" pitchFamily="34" charset="0"/>
                          <a:cs typeface="Arial" panose="020B0604020202020204" pitchFamily="34" charset="0"/>
                        </a:rPr>
                        <a:t> </a:t>
                      </a:r>
                      <a:endParaRPr lang="zh-CN" sz="900" kern="100" dirty="0">
                        <a:effectLst/>
                        <a:latin typeface="Arial" panose="020B0604020202020204" pitchFamily="34" charset="0"/>
                        <a:cs typeface="Arial" panose="020B0604020202020204" pitchFamily="34" charset="0"/>
                      </a:endParaRPr>
                    </a:p>
                    <a:p>
                      <a:pPr algn="ctr" fontAlgn="ctr"/>
                      <a:r>
                        <a:rPr lang="en-US" sz="900" kern="0" dirty="0">
                          <a:effectLst/>
                          <a:latin typeface="Arial" panose="020B0604020202020204" pitchFamily="34" charset="0"/>
                          <a:cs typeface="Arial" panose="020B0604020202020204" pitchFamily="34" charset="0"/>
                        </a:rPr>
                        <a:t> </a:t>
                      </a:r>
                      <a:endParaRPr lang="zh-CN" sz="900" kern="100" dirty="0">
                        <a:effectLst/>
                        <a:latin typeface="Arial" panose="020B0604020202020204" pitchFamily="34" charset="0"/>
                        <a:cs typeface="Arial" panose="020B0604020202020204" pitchFamily="34" charset="0"/>
                      </a:endParaRPr>
                    </a:p>
                    <a:p>
                      <a:pPr algn="ctr" fontAlgn="ctr"/>
                      <a:r>
                        <a:rPr lang="en-US" sz="900" kern="100" dirty="0">
                          <a:effectLst/>
                          <a:latin typeface="Arial" panose="020B0604020202020204" pitchFamily="34" charset="0"/>
                          <a:cs typeface="Arial" panose="020B0604020202020204" pitchFamily="34" charset="0"/>
                        </a:rPr>
                        <a:t>ES/ITSS</a:t>
                      </a:r>
                      <a:r>
                        <a:rPr lang="zh-CN" sz="900" kern="100" dirty="0">
                          <a:effectLst/>
                          <a:latin typeface="Arial" panose="020B0604020202020204" pitchFamily="34" charset="0"/>
                          <a:cs typeface="Arial" panose="020B0604020202020204" pitchFamily="34" charset="0"/>
                        </a:rPr>
                        <a:t>＋</a:t>
                      </a:r>
                      <a:r>
                        <a:rPr lang="en-US" sz="900" kern="100" dirty="0">
                          <a:effectLst/>
                          <a:latin typeface="Arial" panose="020B0604020202020204" pitchFamily="34" charset="0"/>
                          <a:cs typeface="Arial" panose="020B0604020202020204" pitchFamily="34" charset="0"/>
                        </a:rPr>
                        <a:t>DIP</a:t>
                      </a:r>
                      <a:endParaRPr lang="zh-CN" sz="900" kern="100" dirty="0">
                        <a:effectLst/>
                        <a:latin typeface="Arial" panose="020B0604020202020204" pitchFamily="34" charset="0"/>
                        <a:cs typeface="Arial" panose="020B0604020202020204" pitchFamily="34" charset="0"/>
                      </a:endParaRPr>
                    </a:p>
                    <a:p>
                      <a:pPr algn="ctr" fontAlgn="ctr"/>
                      <a:r>
                        <a:rPr lang="en-US" sz="900" kern="0" dirty="0">
                          <a:effectLst/>
                          <a:latin typeface="Arial" panose="020B0604020202020204" pitchFamily="34" charset="0"/>
                          <a:cs typeface="Arial" panose="020B0604020202020204" pitchFamily="34" charset="0"/>
                        </a:rPr>
                        <a:t> </a:t>
                      </a:r>
                      <a:endParaRPr lang="zh-CN" sz="900" kern="100" dirty="0">
                        <a:effectLst/>
                        <a:latin typeface="Arial" panose="020B0604020202020204" pitchFamily="34" charset="0"/>
                        <a:cs typeface="Arial" panose="020B0604020202020204" pitchFamily="34" charset="0"/>
                      </a:endParaRPr>
                    </a:p>
                    <a:p>
                      <a:pPr algn="ctr" fontAlgn="ctr"/>
                      <a:r>
                        <a:rPr lang="en-US" sz="900" kern="100" dirty="0">
                          <a:effectLst/>
                          <a:latin typeface="Arial" panose="020B0604020202020204" pitchFamily="34" charset="0"/>
                          <a:cs typeface="Arial" panose="020B0604020202020204" pitchFamily="34" charset="0"/>
                        </a:rPr>
                        <a:t>ES/ITSS/ITRS/VAT</a:t>
                      </a:r>
                      <a:r>
                        <a:rPr lang="zh-CN" sz="900" kern="100" dirty="0">
                          <a:effectLst/>
                          <a:latin typeface="Arial" panose="020B0604020202020204" pitchFamily="34" charset="0"/>
                          <a:cs typeface="Arial" panose="020B0604020202020204" pitchFamily="34" charset="0"/>
                        </a:rPr>
                        <a:t>＋</a:t>
                      </a:r>
                      <a:r>
                        <a:rPr lang="en-US" sz="900" kern="100" dirty="0">
                          <a:effectLst/>
                          <a:latin typeface="Arial" panose="020B0604020202020204" pitchFamily="34" charset="0"/>
                          <a:cs typeface="Arial" panose="020B0604020202020204" pitchFamily="34" charset="0"/>
                        </a:rPr>
                        <a:t>DIP</a:t>
                      </a:r>
                      <a:endParaRPr lang="zh-CN" sz="900" kern="100" dirty="0">
                        <a:effectLst/>
                        <a:latin typeface="Arial" panose="020B0604020202020204" pitchFamily="34" charset="0"/>
                        <a:ea typeface="等线" pitchFamily="2" charset="-122"/>
                        <a:cs typeface="Arial" panose="020B0604020202020204" pitchFamily="34" charset="0"/>
                      </a:endParaRPr>
                    </a:p>
                  </a:txBody>
                  <a:tcPr marL="60616" marR="60616" marT="0" marB="0"/>
                </a:tc>
                <a:tc>
                  <a:txBody>
                    <a:bodyPr/>
                    <a:lstStyle/>
                    <a:p>
                      <a:pPr algn="ctr"/>
                      <a:r>
                        <a:rPr lang="en-US" sz="900" kern="100">
                          <a:effectLst/>
                          <a:latin typeface="Arial" panose="020B0604020202020204" pitchFamily="34" charset="0"/>
                          <a:cs typeface="Arial" panose="020B0604020202020204" pitchFamily="34" charset="0"/>
                        </a:rPr>
                        <a:t> </a:t>
                      </a:r>
                      <a:endParaRPr lang="zh-CN" sz="900" kern="100">
                        <a:effectLst/>
                        <a:latin typeface="Arial" panose="020B0604020202020204" pitchFamily="34" charset="0"/>
                        <a:ea typeface="等线" pitchFamily="2" charset="-122"/>
                        <a:cs typeface="Arial" panose="020B0604020202020204" pitchFamily="34" charset="0"/>
                      </a:endParaRPr>
                    </a:p>
                  </a:txBody>
                  <a:tcPr marL="60616" marR="60616" marT="0" marB="0"/>
                </a:tc>
                <a:tc>
                  <a:txBody>
                    <a:bodyPr/>
                    <a:lstStyle/>
                    <a:p>
                      <a:pPr algn="ctr" fontAlgn="ctr"/>
                      <a:r>
                        <a:rPr lang="en-US" sz="900" kern="0" dirty="0">
                          <a:effectLst/>
                          <a:latin typeface="Arial" panose="020B0604020202020204" pitchFamily="34" charset="0"/>
                          <a:cs typeface="Arial" panose="020B0604020202020204" pitchFamily="34" charset="0"/>
                        </a:rPr>
                        <a:t> </a:t>
                      </a:r>
                      <a:endParaRPr lang="zh-CN" sz="900" kern="100" dirty="0">
                        <a:effectLst/>
                        <a:latin typeface="Arial" panose="020B0604020202020204" pitchFamily="34" charset="0"/>
                        <a:cs typeface="Arial" panose="020B0604020202020204" pitchFamily="34" charset="0"/>
                      </a:endParaRPr>
                    </a:p>
                    <a:p>
                      <a:pPr algn="ctr" fontAlgn="ctr"/>
                      <a:r>
                        <a:rPr lang="en-US" sz="900" kern="0" dirty="0">
                          <a:effectLst/>
                          <a:latin typeface="Arial" panose="020B0604020202020204" pitchFamily="34" charset="0"/>
                          <a:cs typeface="Arial" panose="020B0604020202020204" pitchFamily="34" charset="0"/>
                        </a:rPr>
                        <a:t> </a:t>
                      </a:r>
                      <a:endParaRPr lang="zh-CN" sz="900" kern="100" dirty="0">
                        <a:effectLst/>
                        <a:latin typeface="Arial" panose="020B0604020202020204" pitchFamily="34" charset="0"/>
                        <a:cs typeface="Arial" panose="020B0604020202020204" pitchFamily="34" charset="0"/>
                      </a:endParaRPr>
                    </a:p>
                    <a:p>
                      <a:pPr algn="ctr" fontAlgn="ctr"/>
                      <a:r>
                        <a:rPr lang="en-US" sz="900" kern="100" dirty="0">
                          <a:effectLst/>
                          <a:latin typeface="Arial" panose="020B0604020202020204" pitchFamily="34" charset="0"/>
                          <a:cs typeface="Arial" panose="020B0604020202020204" pitchFamily="34" charset="0"/>
                        </a:rPr>
                        <a:t>HS/CC</a:t>
                      </a:r>
                      <a:r>
                        <a:rPr lang="zh-CN" sz="900" kern="100" dirty="0">
                          <a:effectLst/>
                          <a:latin typeface="Arial" panose="020B0604020202020204" pitchFamily="34" charset="0"/>
                          <a:cs typeface="Arial" panose="020B0604020202020204" pitchFamily="34" charset="0"/>
                        </a:rPr>
                        <a:t>＋</a:t>
                      </a:r>
                      <a:r>
                        <a:rPr lang="en-US" sz="900" kern="100" dirty="0">
                          <a:effectLst/>
                          <a:latin typeface="Arial" panose="020B0604020202020204" pitchFamily="34" charset="0"/>
                          <a:cs typeface="Arial" panose="020B0604020202020204" pitchFamily="34" charset="0"/>
                        </a:rPr>
                        <a:t>DIP</a:t>
                      </a:r>
                      <a:endParaRPr lang="zh-CN" sz="900" kern="100" dirty="0">
                        <a:effectLst/>
                        <a:latin typeface="Arial" panose="020B0604020202020204" pitchFamily="34" charset="0"/>
                        <a:cs typeface="Arial" panose="020B0604020202020204" pitchFamily="34" charset="0"/>
                      </a:endParaRPr>
                    </a:p>
                    <a:p>
                      <a:pPr algn="ctr" fontAlgn="ctr"/>
                      <a:r>
                        <a:rPr lang="en-US" sz="900" kern="0" dirty="0">
                          <a:effectLst/>
                          <a:latin typeface="Arial" panose="020B0604020202020204" pitchFamily="34" charset="0"/>
                          <a:cs typeface="Arial" panose="020B0604020202020204" pitchFamily="34" charset="0"/>
                        </a:rPr>
                        <a:t> </a:t>
                      </a:r>
                      <a:endParaRPr lang="zh-CN" sz="900" kern="100" dirty="0">
                        <a:effectLst/>
                        <a:latin typeface="Arial" panose="020B0604020202020204" pitchFamily="34" charset="0"/>
                        <a:cs typeface="Arial" panose="020B0604020202020204" pitchFamily="34" charset="0"/>
                      </a:endParaRPr>
                    </a:p>
                    <a:p>
                      <a:pPr algn="ctr" fontAlgn="ctr"/>
                      <a:r>
                        <a:rPr lang="en-US" sz="900" kern="100" dirty="0">
                          <a:effectLst/>
                          <a:latin typeface="Arial" panose="020B0604020202020204" pitchFamily="34" charset="0"/>
                          <a:cs typeface="Arial" panose="020B0604020202020204" pitchFamily="34" charset="0"/>
                        </a:rPr>
                        <a:t>HS/CC/MOSS</a:t>
                      </a:r>
                      <a:r>
                        <a:rPr lang="zh-CN" sz="900" kern="100" dirty="0">
                          <a:effectLst/>
                          <a:latin typeface="Arial" panose="020B0604020202020204" pitchFamily="34" charset="0"/>
                          <a:cs typeface="Arial" panose="020B0604020202020204" pitchFamily="34" charset="0"/>
                        </a:rPr>
                        <a:t>＋</a:t>
                      </a:r>
                      <a:r>
                        <a:rPr lang="en-US" sz="900" kern="100" dirty="0">
                          <a:effectLst/>
                          <a:latin typeface="Arial" panose="020B0604020202020204" pitchFamily="34" charset="0"/>
                          <a:cs typeface="Arial" panose="020B0604020202020204" pitchFamily="34" charset="0"/>
                        </a:rPr>
                        <a:t>DIP</a:t>
                      </a:r>
                      <a:endParaRPr lang="zh-CN" sz="900" kern="100" dirty="0">
                        <a:effectLst/>
                        <a:latin typeface="Arial" panose="020B0604020202020204" pitchFamily="34" charset="0"/>
                        <a:ea typeface="等线" pitchFamily="2" charset="-122"/>
                        <a:cs typeface="Arial" panose="020B0604020202020204" pitchFamily="34" charset="0"/>
                      </a:endParaRPr>
                    </a:p>
                  </a:txBody>
                  <a:tcPr marL="60616" marR="60616" marT="0" marB="0"/>
                </a:tc>
              </a:tr>
            </a:tbl>
          </a:graphicData>
        </a:graphic>
      </p:graphicFrame>
      <p:grpSp>
        <p:nvGrpSpPr>
          <p:cNvPr id="21571" name="组合 7"/>
          <p:cNvGrpSpPr/>
          <p:nvPr/>
        </p:nvGrpSpPr>
        <p:grpSpPr>
          <a:xfrm>
            <a:off x="708025" y="336550"/>
            <a:ext cx="7688263" cy="5908675"/>
            <a:chOff x="708761" y="336710"/>
            <a:chExt cx="7687118" cy="5908515"/>
          </a:xfrm>
        </p:grpSpPr>
        <p:sp>
          <p:nvSpPr>
            <p:cNvPr id="6" name="文本框 5"/>
            <p:cNvSpPr txBox="1"/>
            <p:nvPr/>
          </p:nvSpPr>
          <p:spPr>
            <a:xfrm>
              <a:off x="773313" y="5306506"/>
              <a:ext cx="7543102" cy="938719"/>
            </a:xfrm>
            <a:prstGeom prst="rect">
              <a:avLst/>
            </a:prstGeom>
            <a:noFill/>
          </p:spPr>
          <p:txBody>
            <a:bodyPr wrap="square" rtlCol="0">
              <a:spAutoFit/>
            </a:bodyPr>
            <a:lstStyle/>
            <a:p>
              <a:pPr marR="0" algn="just" defTabSz="914400">
                <a:buClrTx/>
                <a:buSzTx/>
                <a:buFontTx/>
                <a:defRPr/>
              </a:pPr>
              <a:r>
                <a:rPr kumimoji="0" lang="en-US" altLang="zh-CN" sz="1100" kern="100" cap="none" spc="0" normalizeH="0" baseline="0" noProof="0" dirty="0">
                  <a:latin typeface="Arial" panose="020B0604020202020204" pitchFamily="34" charset="0"/>
                  <a:ea typeface="等线" pitchFamily="2" charset="-122"/>
                  <a:cs typeface="Arial" panose="020B0604020202020204" pitchFamily="34" charset="0"/>
                </a:rPr>
                <a:t>Note: ES = enterprise survey, HS = household survey, CC = credit card data, ITSS = international trade in service statistics survey, DIP = data collected directly from digital intermediary platform, ITRS = international trade reporting system, MOSS = mini one-stop service, AR = administrative record, VAT = value added tax collection management record (for digital activities).</a:t>
              </a:r>
              <a:endParaRPr kumimoji="0" lang="zh-CN" altLang="zh-CN" sz="1100" kern="100" cap="none" spc="0" normalizeH="0" baseline="0" noProof="0" dirty="0">
                <a:latin typeface="Arial" panose="020B0604020202020204" pitchFamily="34" charset="0"/>
                <a:ea typeface="等线" pitchFamily="2" charset="-122"/>
                <a:cs typeface="Arial" panose="020B0604020202020204" pitchFamily="34" charset="0"/>
              </a:endParaRPr>
            </a:p>
            <a:p>
              <a:pPr marR="0" algn="just" defTabSz="914400">
                <a:buClrTx/>
                <a:buSzTx/>
                <a:buFontTx/>
                <a:defRPr/>
              </a:pPr>
              <a:r>
                <a:rPr kumimoji="0" lang="en-US" altLang="zh-CN" sz="1100" kern="100" cap="none" spc="0" normalizeH="0" baseline="0" noProof="0" dirty="0">
                  <a:latin typeface="Arial" panose="020B0604020202020204" pitchFamily="34" charset="0"/>
                  <a:ea typeface="等线" pitchFamily="2" charset="-122"/>
                  <a:cs typeface="Arial" panose="020B0604020202020204" pitchFamily="34" charset="0"/>
                </a:rPr>
                <a:t>Source: Handbook of Digital Trade.</a:t>
              </a:r>
              <a:endParaRPr kumimoji="0" lang="zh-CN" altLang="zh-CN" sz="1100" kern="100" cap="none" spc="0" normalizeH="0" baseline="0" noProof="0" dirty="0">
                <a:latin typeface="Arial" panose="020B0604020202020204" pitchFamily="34" charset="0"/>
                <a:ea typeface="等线" pitchFamily="2" charset="-122"/>
                <a:cs typeface="Arial" panose="020B0604020202020204" pitchFamily="34" charset="0"/>
              </a:endParaRPr>
            </a:p>
          </p:txBody>
        </p:sp>
        <p:sp>
          <p:nvSpPr>
            <p:cNvPr id="7" name="文本框 6"/>
            <p:cNvSpPr txBox="1"/>
            <p:nvPr/>
          </p:nvSpPr>
          <p:spPr>
            <a:xfrm>
              <a:off x="708761" y="336710"/>
              <a:ext cx="7687118" cy="369332"/>
            </a:xfrm>
            <a:prstGeom prst="rect">
              <a:avLst/>
            </a:prstGeom>
            <a:noFill/>
          </p:spPr>
          <p:txBody>
            <a:bodyPr wrap="square" rtlCol="0">
              <a:spAutoFit/>
            </a:bodyPr>
            <a:lstStyle/>
            <a:p>
              <a:pPr marR="0" defTabSz="914400">
                <a:buClrTx/>
                <a:buSzTx/>
                <a:buFontTx/>
                <a:defRPr/>
              </a:pPr>
              <a:r>
                <a:rPr kumimoji="0" lang="en-US" altLang="zh-CN" kern="100" cap="none" spc="0" normalizeH="0" baseline="0" noProof="0" dirty="0">
                  <a:latin typeface="Arial" panose="020B0604020202020204" pitchFamily="34" charset="0"/>
                  <a:ea typeface="等线" pitchFamily="2" charset="-122"/>
                  <a:cs typeface="Arial" panose="020B0604020202020204" pitchFamily="34" charset="0"/>
                </a:rPr>
                <a:t>Report Template Digital Trade Statistics Based on Conceptual Framework</a:t>
              </a:r>
              <a:endParaRPr kumimoji="0" lang="zh-CN" altLang="en-US" kern="1200" cap="none" spc="0" normalizeH="0" baseline="0" noProof="0" dirty="0">
                <a:latin typeface="Arial" panose="020B0604020202020204" pitchFamily="34" charset="0"/>
                <a:ea typeface="宋体" panose="02010600030101010101" pitchFamily="2" charset="-122"/>
                <a:cs typeface="Arial" panose="020B0604020202020204" pitchFamily="34"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灯片编号占位符 1"/>
          <p:cNvSpPr txBox="1">
            <a:spLocks noGrp="1"/>
          </p:cNvSpPr>
          <p:nvPr>
            <p:ph type="sldNum" sz="quarter" idx="12"/>
          </p:nvPr>
        </p:nvSpPr>
        <p:spPr>
          <a:ln/>
        </p:spPr>
        <p:txBody>
          <a:bodyPr/>
          <a:p>
            <a:pPr marL="0" indent="0" algn="r">
              <a:spcBef>
                <a:spcPct val="0"/>
              </a:spcBef>
              <a:buNone/>
            </a:pPr>
            <a:fld id="{9A0DB2DC-4C9A-4742-B13C-FB6460FD3503}" type="slidenum">
              <a:rPr lang="zh-CN" altLang="zh-CN" sz="1400" dirty="0">
                <a:solidFill>
                  <a:srgbClr val="000000"/>
                </a:solidFill>
              </a:rPr>
            </a:fld>
            <a:endParaRPr lang="zh-CN" altLang="zh-CN" sz="1400" dirty="0">
              <a:solidFill>
                <a:srgbClr val="000000"/>
              </a:solidFill>
            </a:endParaRPr>
          </a:p>
        </p:txBody>
      </p:sp>
      <p:sp>
        <p:nvSpPr>
          <p:cNvPr id="4099" name="TextBox 2"/>
          <p:cNvSpPr txBox="1"/>
          <p:nvPr/>
        </p:nvSpPr>
        <p:spPr>
          <a:xfrm>
            <a:off x="820738" y="1196975"/>
            <a:ext cx="7502525" cy="41894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nSpc>
                <a:spcPct val="150000"/>
              </a:lnSpc>
              <a:spcBef>
                <a:spcPct val="0"/>
              </a:spcBef>
              <a:buNone/>
            </a:pPr>
            <a:r>
              <a:rPr lang="zh-CN" altLang="zh-CN" sz="2000" dirty="0">
                <a:solidFill>
                  <a:srgbClr val="000000"/>
                </a:solidFill>
              </a:rPr>
              <a:t>I. Digital trade measurement: challenges of the times, opportunities for China</a:t>
            </a:r>
            <a:endParaRPr lang="zh-CN" altLang="zh-CN" sz="2000" dirty="0">
              <a:solidFill>
                <a:srgbClr val="000000"/>
              </a:solidFill>
            </a:endParaRPr>
          </a:p>
          <a:p>
            <a:pPr marL="0" lvl="0" indent="0">
              <a:lnSpc>
                <a:spcPct val="150000"/>
              </a:lnSpc>
              <a:spcBef>
                <a:spcPct val="0"/>
              </a:spcBef>
              <a:buNone/>
            </a:pPr>
            <a:r>
              <a:rPr lang="zh-CN" altLang="zh-CN" sz="2000" dirty="0">
                <a:solidFill>
                  <a:srgbClr val="000000"/>
                </a:solidFill>
              </a:rPr>
              <a:t>II. A review of foreign and domestic research on digital trade measurement</a:t>
            </a:r>
            <a:endParaRPr lang="zh-CN" altLang="zh-CN" sz="2000" dirty="0">
              <a:solidFill>
                <a:srgbClr val="000000"/>
              </a:solidFill>
            </a:endParaRPr>
          </a:p>
          <a:p>
            <a:pPr marL="0" lvl="0" indent="0">
              <a:lnSpc>
                <a:spcPct val="150000"/>
              </a:lnSpc>
              <a:spcBef>
                <a:spcPct val="0"/>
              </a:spcBef>
              <a:buNone/>
            </a:pPr>
            <a:r>
              <a:rPr lang="zh-CN" altLang="zh-CN" sz="2000" dirty="0">
                <a:solidFill>
                  <a:srgbClr val="000000"/>
                </a:solidFill>
              </a:rPr>
              <a:t>   * Proposal of method of integration ratio and duality-and-three-rings framework</a:t>
            </a:r>
            <a:endParaRPr lang="zh-CN" altLang="zh-CN" sz="2000" dirty="0">
              <a:solidFill>
                <a:srgbClr val="000000"/>
              </a:solidFill>
            </a:endParaRPr>
          </a:p>
          <a:p>
            <a:pPr marL="0" lvl="0" indent="0">
              <a:lnSpc>
                <a:spcPct val="150000"/>
              </a:lnSpc>
              <a:spcBef>
                <a:spcPct val="0"/>
              </a:spcBef>
              <a:buNone/>
            </a:pPr>
            <a:r>
              <a:rPr lang="zh-CN" altLang="zh-CN" sz="2000" dirty="0">
                <a:solidFill>
                  <a:srgbClr val="000000"/>
                </a:solidFill>
              </a:rPr>
              <a:t>III. China's existing digital trade measurement practice and its measurement results</a:t>
            </a:r>
            <a:endParaRPr lang="zh-CN" altLang="zh-CN" sz="2000" dirty="0">
              <a:solidFill>
                <a:srgbClr val="000000"/>
              </a:solidFill>
            </a:endParaRPr>
          </a:p>
          <a:p>
            <a:pPr marL="0" lvl="0" indent="0">
              <a:lnSpc>
                <a:spcPct val="150000"/>
              </a:lnSpc>
              <a:spcBef>
                <a:spcPct val="0"/>
              </a:spcBef>
              <a:buNone/>
            </a:pPr>
            <a:r>
              <a:rPr lang="zh-CN" altLang="zh-CN" sz="2000" dirty="0">
                <a:solidFill>
                  <a:srgbClr val="000000"/>
                </a:solidFill>
              </a:rPr>
              <a:t>IV. Deep thinking and comments</a:t>
            </a:r>
            <a:endParaRPr lang="zh-CN" altLang="zh-CN" sz="2000" dirty="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None/>
            </a:pPr>
            <a:fld id="{9A0DB2DC-4C9A-4742-B13C-FB6460FD3503}" type="slidenum">
              <a:rPr lang="en-US" altLang="zh-CN" sz="1400" dirty="0"/>
            </a:fld>
            <a:endParaRPr lang="en-US" altLang="zh-CN" sz="1400" dirty="0"/>
          </a:p>
        </p:txBody>
      </p:sp>
      <p:sp>
        <p:nvSpPr>
          <p:cNvPr id="22531" name="TextBox 2"/>
          <p:cNvSpPr/>
          <p:nvPr/>
        </p:nvSpPr>
        <p:spPr>
          <a:xfrm>
            <a:off x="357188" y="428625"/>
            <a:ext cx="8215312" cy="2784475"/>
          </a:xfrm>
          <a:prstGeom prst="rect">
            <a:avLst/>
          </a:prstGeom>
          <a:solidFill>
            <a:srgbClr val="FBA3E2"/>
          </a:solid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50000"/>
              </a:lnSpc>
              <a:spcBef>
                <a:spcPct val="0"/>
              </a:spcBef>
              <a:buNone/>
            </a:pPr>
            <a:r>
              <a:rPr lang="en-US" altLang="zh-CN" sz="1600" dirty="0"/>
              <a:t>In 2018, Jia Huaiqin, from University of International Business and Economics, first proposed the concept of trial measurement for digital trade and the measurement method of integration ratio.</a:t>
            </a:r>
            <a:endParaRPr lang="en-US" altLang="zh-CN" sz="1600" dirty="0"/>
          </a:p>
          <a:p>
            <a:pPr marL="0" lvl="0" indent="0" eaLnBrk="1" hangingPunct="1">
              <a:lnSpc>
                <a:spcPct val="150000"/>
              </a:lnSpc>
              <a:spcBef>
                <a:spcPct val="0"/>
              </a:spcBef>
              <a:buNone/>
            </a:pPr>
            <a:endParaRPr lang="en-US" altLang="zh-CN" sz="1600" dirty="0"/>
          </a:p>
          <a:p>
            <a:pPr marL="0" lvl="0" indent="0" eaLnBrk="1" hangingPunct="1">
              <a:lnSpc>
                <a:spcPct val="150000"/>
              </a:lnSpc>
              <a:spcBef>
                <a:spcPct val="0"/>
              </a:spcBef>
              <a:buNone/>
            </a:pPr>
            <a:r>
              <a:rPr lang="en-US" altLang="zh-CN" sz="1600" dirty="0"/>
              <a:t>In 2020, China Industrial Control Systems Cyber Emergency Response Team (CIC) applied the integration ratio method to the central data, and for the first time completed the trial measurement for trade volume of China's actual digital delivery service.</a:t>
            </a:r>
            <a:endParaRPr lang="en-US" altLang="zh-CN"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None/>
            </a:pPr>
            <a:fld id="{9A0DB2DC-4C9A-4742-B13C-FB6460FD3503}" type="slidenum">
              <a:rPr lang="en-US" altLang="zh-CN" sz="1400" dirty="0"/>
            </a:fld>
            <a:endParaRPr lang="en-US" altLang="zh-CN" sz="1400" dirty="0"/>
          </a:p>
        </p:txBody>
      </p:sp>
      <p:pic>
        <p:nvPicPr>
          <p:cNvPr id="23555" name="Picture 4"/>
          <p:cNvPicPr>
            <a:picLocks noChangeAspect="1"/>
          </p:cNvPicPr>
          <p:nvPr/>
        </p:nvPicPr>
        <p:blipFill>
          <a:blip r:embed="rId1"/>
          <a:stretch>
            <a:fillRect/>
          </a:stretch>
        </p:blipFill>
        <p:spPr>
          <a:xfrm>
            <a:off x="35575875" y="26789063"/>
            <a:ext cx="3846513" cy="3090862"/>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None/>
            </a:pPr>
            <a:fld id="{9A0DB2DC-4C9A-4742-B13C-FB6460FD3503}" type="slidenum">
              <a:rPr lang="en-US" altLang="zh-CN" sz="1400" dirty="0"/>
            </a:fld>
            <a:endParaRPr lang="en-US" altLang="zh-CN" sz="1400" dirty="0"/>
          </a:p>
        </p:txBody>
      </p:sp>
      <p:sp>
        <p:nvSpPr>
          <p:cNvPr id="24579" name="文本框 10"/>
          <p:cNvSpPr txBox="1"/>
          <p:nvPr/>
        </p:nvSpPr>
        <p:spPr>
          <a:xfrm>
            <a:off x="900113" y="1341438"/>
            <a:ext cx="7272337" cy="2838450"/>
          </a:xfrm>
          <a:prstGeom prst="rect">
            <a:avLst/>
          </a:prstGeom>
          <a:noFill/>
          <a:ln w="9525">
            <a:noFill/>
          </a:ln>
        </p:spPr>
        <p:txBody>
          <a:bodyPr>
            <a:spAutoFit/>
          </a:bodyPr>
          <a:p>
            <a:pPr algn="just">
              <a:lnSpc>
                <a:spcPts val="1800"/>
              </a:lnSpc>
            </a:pPr>
            <a:r>
              <a:rPr lang="en-US" altLang="zh-CN" sz="1400" dirty="0">
                <a:latin typeface="Arial" panose="020B0604020202020204" pitchFamily="34" charset="0"/>
                <a:cs typeface="Arial" panose="020B0604020202020204" pitchFamily="34" charset="0"/>
              </a:rPr>
              <a:t>Leaders of Ministry of Commerce</a:t>
            </a:r>
            <a:endParaRPr lang="zh-CN" altLang="zh-CN" sz="1400" dirty="0">
              <a:latin typeface="Arial" panose="020B0604020202020204" pitchFamily="34" charset="0"/>
              <a:cs typeface="Arial" panose="020B0604020202020204" pitchFamily="34" charset="0"/>
            </a:endParaRPr>
          </a:p>
          <a:p>
            <a:pPr algn="just">
              <a:lnSpc>
                <a:spcPts val="1800"/>
              </a:lnSpc>
            </a:pPr>
            <a:r>
              <a:rPr lang="en-US" altLang="zh-CN" sz="1200" dirty="0">
                <a:latin typeface="Arial" panose="020B0604020202020204" pitchFamily="34" charset="0"/>
                <a:cs typeface="Arial" panose="020B0604020202020204" pitchFamily="34" charset="0"/>
              </a:rPr>
              <a:t>And ecommerce and information departments Department of Electronic Commerce and Information :</a:t>
            </a:r>
            <a:endParaRPr lang="zh-CN" altLang="zh-CN" sz="1200" dirty="0">
              <a:latin typeface="Arial" panose="020B0604020202020204" pitchFamily="34" charset="0"/>
              <a:cs typeface="Arial" panose="020B0604020202020204" pitchFamily="34" charset="0"/>
            </a:endParaRPr>
          </a:p>
          <a:p>
            <a:pPr algn="just">
              <a:lnSpc>
                <a:spcPts val="1800"/>
              </a:lnSpc>
            </a:pPr>
            <a:r>
              <a:rPr lang="en-US" altLang="zh-CN" sz="1200" dirty="0">
                <a:latin typeface="Arial" panose="020B0604020202020204" pitchFamily="34" charset="0"/>
                <a:cs typeface="Arial" panose="020B0604020202020204" pitchFamily="34" charset="0"/>
              </a:rPr>
              <a:t>   </a:t>
            </a:r>
            <a:endParaRPr lang="en-US" altLang="zh-CN" sz="1200" dirty="0">
              <a:latin typeface="Arial" panose="020B0604020202020204" pitchFamily="34" charset="0"/>
              <a:cs typeface="Arial" panose="020B0604020202020204" pitchFamily="34" charset="0"/>
            </a:endParaRPr>
          </a:p>
          <a:p>
            <a:pPr algn="just">
              <a:lnSpc>
                <a:spcPts val="1800"/>
              </a:lnSpc>
            </a:pPr>
            <a:r>
              <a:rPr lang="en-US" altLang="zh-CN" sz="1200" dirty="0">
                <a:latin typeface="Arial" panose="020B0604020202020204" pitchFamily="34" charset="0"/>
                <a:cs typeface="Arial" panose="020B0604020202020204" pitchFamily="34" charset="0"/>
              </a:rPr>
              <a:t>WTO put forward that the international community is facing "new challenges of Digital Trade Measurement". For handling measures, China, as a trade nation which is moving to be a trade powerful nation, should make proper contributions.</a:t>
            </a:r>
            <a:endParaRPr lang="zh-CN" altLang="zh-CN" sz="1200" dirty="0">
              <a:latin typeface="Arial" panose="020B0604020202020204" pitchFamily="34" charset="0"/>
              <a:cs typeface="Arial" panose="020B0604020202020204" pitchFamily="34" charset="0"/>
            </a:endParaRPr>
          </a:p>
          <a:p>
            <a:pPr algn="just">
              <a:lnSpc>
                <a:spcPts val="1800"/>
              </a:lnSpc>
            </a:pPr>
            <a:r>
              <a:rPr lang="en-US" altLang="zh-CN" sz="1200" dirty="0">
                <a:latin typeface="Arial" panose="020B0604020202020204" pitchFamily="34" charset="0"/>
                <a:cs typeface="Arial" panose="020B0604020202020204" pitchFamily="34" charset="0"/>
              </a:rPr>
              <a:t>For this purpose, the following suggestions are made to the Ministry. Please see below and review.</a:t>
            </a:r>
            <a:endParaRPr lang="zh-CN" altLang="zh-CN" sz="1200" dirty="0">
              <a:latin typeface="Arial" panose="020B0604020202020204" pitchFamily="34" charset="0"/>
              <a:cs typeface="Arial" panose="020B0604020202020204" pitchFamily="34" charset="0"/>
            </a:endParaRPr>
          </a:p>
          <a:p>
            <a:pPr algn="just">
              <a:lnSpc>
                <a:spcPts val="1800"/>
              </a:lnSpc>
            </a:pPr>
            <a:r>
              <a:rPr lang="en-US" altLang="zh-CN" sz="1200" dirty="0">
                <a:latin typeface="Arial" panose="020B0604020202020204" pitchFamily="34" charset="0"/>
                <a:cs typeface="Arial" panose="020B0604020202020204" pitchFamily="34" charset="0"/>
              </a:rPr>
              <a:t>  </a:t>
            </a:r>
            <a:endParaRPr lang="zh-CN" altLang="zh-CN" sz="1200" dirty="0">
              <a:latin typeface="Arial" panose="020B0604020202020204" pitchFamily="34" charset="0"/>
              <a:cs typeface="Arial" panose="020B0604020202020204" pitchFamily="34" charset="0"/>
            </a:endParaRPr>
          </a:p>
          <a:p>
            <a:pPr algn="r">
              <a:lnSpc>
                <a:spcPts val="1800"/>
              </a:lnSpc>
            </a:pPr>
            <a:r>
              <a:rPr lang="en-US" altLang="zh-CN" sz="1200" dirty="0">
                <a:latin typeface="Arial" panose="020B0604020202020204" pitchFamily="34" charset="0"/>
                <a:cs typeface="Arial" panose="020B0604020202020204" pitchFamily="34" charset="0"/>
              </a:rPr>
              <a:t>Jia Huaiqin</a:t>
            </a:r>
            <a:endParaRPr lang="zh-CN" altLang="zh-CN" sz="1200" dirty="0">
              <a:latin typeface="Arial" panose="020B0604020202020204" pitchFamily="34" charset="0"/>
              <a:cs typeface="Arial" panose="020B0604020202020204" pitchFamily="34" charset="0"/>
            </a:endParaRPr>
          </a:p>
          <a:p>
            <a:pPr algn="r">
              <a:lnSpc>
                <a:spcPts val="1800"/>
              </a:lnSpc>
            </a:pPr>
            <a:r>
              <a:rPr lang="en-US" altLang="zh-CN" sz="1200" dirty="0">
                <a:latin typeface="Arial" panose="020B0604020202020204" pitchFamily="34" charset="0"/>
                <a:cs typeface="Arial" panose="020B0604020202020204" pitchFamily="34" charset="0"/>
              </a:rPr>
              <a:t>The University of International Business and Economics</a:t>
            </a:r>
            <a:endParaRPr lang="zh-CN" altLang="zh-CN" sz="1200" dirty="0">
              <a:latin typeface="Arial" panose="020B0604020202020204" pitchFamily="34" charset="0"/>
              <a:cs typeface="Arial" panose="020B0604020202020204" pitchFamily="34" charset="0"/>
            </a:endParaRPr>
          </a:p>
          <a:p>
            <a:pPr algn="r">
              <a:lnSpc>
                <a:spcPts val="1800"/>
              </a:lnSpc>
            </a:pPr>
            <a:r>
              <a:rPr lang="en-US" altLang="zh-CN" sz="1200" dirty="0">
                <a:latin typeface="Arial" panose="020B0604020202020204" pitchFamily="34" charset="0"/>
                <a:cs typeface="Arial" panose="020B0604020202020204" pitchFamily="34" charset="0"/>
              </a:rPr>
              <a:t>Prof. of Economic Statistics (Higher Education Level 2)</a:t>
            </a:r>
            <a:endParaRPr lang="zh-CN" altLang="zh-CN" sz="1200" dirty="0">
              <a:latin typeface="Arial" panose="020B0604020202020204" pitchFamily="34" charset="0"/>
              <a:cs typeface="Arial" panose="020B0604020202020204" pitchFamily="34" charset="0"/>
            </a:endParaRPr>
          </a:p>
          <a:p>
            <a:pPr algn="r">
              <a:lnSpc>
                <a:spcPts val="1800"/>
              </a:lnSpc>
            </a:pPr>
            <a:r>
              <a:rPr lang="en-US" altLang="zh-CN" sz="1200" dirty="0">
                <a:latin typeface="Arial" panose="020B0604020202020204" pitchFamily="34" charset="0"/>
                <a:cs typeface="Arial" panose="020B0604020202020204" pitchFamily="34" charset="0"/>
              </a:rPr>
              <a:t>January __, 2017</a:t>
            </a:r>
            <a:endParaRPr lang="zh-CN" altLang="zh-CN" sz="1200" dirty="0">
              <a:latin typeface="Arial" panose="020B0604020202020204" pitchFamily="34" charset="0"/>
              <a:ea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None/>
            </a:pPr>
            <a:fld id="{9A0DB2DC-4C9A-4742-B13C-FB6460FD3503}" type="slidenum">
              <a:rPr lang="en-US" altLang="zh-CN" sz="1400" dirty="0"/>
            </a:fld>
            <a:endParaRPr lang="en-US" altLang="zh-CN" sz="1400" dirty="0"/>
          </a:p>
        </p:txBody>
      </p:sp>
      <p:sp>
        <p:nvSpPr>
          <p:cNvPr id="25603" name="TextBox 2"/>
          <p:cNvSpPr/>
          <p:nvPr/>
        </p:nvSpPr>
        <p:spPr>
          <a:xfrm>
            <a:off x="714375" y="1285875"/>
            <a:ext cx="7924800" cy="5354638"/>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50000"/>
              </a:lnSpc>
              <a:spcBef>
                <a:spcPct val="0"/>
              </a:spcBef>
              <a:buNone/>
            </a:pPr>
            <a:r>
              <a:rPr lang="en-US" altLang="zh-CN" sz="1400" dirty="0">
                <a:cs typeface="Arial" panose="020B0604020202020204" pitchFamily="34" charset="0"/>
              </a:rPr>
              <a:t>Since the current statistical system does not support the acquisition of integrated trade data in digital technology integration services, it is necessary for the competent departments to acquire the data by means other than the current statistical system, which can be in the following three ways: </a:t>
            </a:r>
            <a:endParaRPr lang="en-US" altLang="zh-CN" sz="1400" dirty="0">
              <a:cs typeface="Arial" panose="020B0604020202020204" pitchFamily="34" charset="0"/>
            </a:endParaRPr>
          </a:p>
          <a:p>
            <a:pPr marL="0" lvl="0" indent="0" eaLnBrk="1" hangingPunct="1">
              <a:lnSpc>
                <a:spcPct val="150000"/>
              </a:lnSpc>
              <a:spcBef>
                <a:spcPct val="0"/>
              </a:spcBef>
              <a:buNone/>
            </a:pPr>
            <a:r>
              <a:rPr lang="en-US" altLang="zh-CN" sz="1400" dirty="0">
                <a:cs typeface="Arial" panose="020B0604020202020204" pitchFamily="34" charset="0"/>
              </a:rPr>
              <a:t>⑴ Add questions about the proportion of integrated trade in various digital technology integration services in the survey questionnaire of statistical monitoring of service trade of key enterprises(the question should be easy for enterprises to understand and fill in), and focus on the percentages obtained to calculate the integrated trade volume of all digital technology integration services.</a:t>
            </a:r>
            <a:endParaRPr lang="en-US" altLang="zh-CN" sz="1400" dirty="0">
              <a:cs typeface="Arial" panose="020B0604020202020204" pitchFamily="34" charset="0"/>
            </a:endParaRPr>
          </a:p>
          <a:p>
            <a:pPr marL="0" lvl="0" indent="0" eaLnBrk="1" hangingPunct="1">
              <a:lnSpc>
                <a:spcPct val="150000"/>
              </a:lnSpc>
              <a:spcBef>
                <a:spcPct val="0"/>
              </a:spcBef>
              <a:buNone/>
            </a:pPr>
            <a:r>
              <a:rPr lang="en-US" altLang="zh-CN" sz="1400" dirty="0">
                <a:cs typeface="Arial" panose="020B0604020202020204" pitchFamily="34" charset="0"/>
              </a:rPr>
              <a:t>⑵ Use the ratio of the added value of digital economy in service industries to the whole industry published by CAICT in 2016 to calculate the integrated trade value of all digital technology converged services.</a:t>
            </a:r>
            <a:endParaRPr lang="en-US" altLang="zh-CN" sz="1400" dirty="0">
              <a:cs typeface="Arial" panose="020B0604020202020204" pitchFamily="34" charset="0"/>
            </a:endParaRPr>
          </a:p>
          <a:p>
            <a:pPr marL="0" lvl="0" indent="0" eaLnBrk="1" hangingPunct="1">
              <a:lnSpc>
                <a:spcPct val="150000"/>
              </a:lnSpc>
              <a:spcBef>
                <a:spcPct val="0"/>
              </a:spcBef>
              <a:buNone/>
            </a:pPr>
            <a:r>
              <a:rPr lang="en-US" altLang="zh-CN" sz="1400" dirty="0">
                <a:cs typeface="Arial" panose="020B0604020202020204" pitchFamily="34" charset="0"/>
              </a:rPr>
              <a:t>⑶ Build a mathematical model to calculate the integrated trade value of various digital technology converged services.</a:t>
            </a:r>
            <a:endParaRPr lang="en-US" altLang="zh-CN" sz="1400" dirty="0">
              <a:cs typeface="Arial" panose="020B0604020202020204" pitchFamily="34" charset="0"/>
            </a:endParaRPr>
          </a:p>
          <a:p>
            <a:pPr marL="0" lvl="0" indent="0" eaLnBrk="1" hangingPunct="1">
              <a:lnSpc>
                <a:spcPct val="150000"/>
              </a:lnSpc>
              <a:spcBef>
                <a:spcPct val="0"/>
              </a:spcBef>
              <a:buNone/>
            </a:pPr>
            <a:r>
              <a:rPr lang="en-US" altLang="zh-CN" sz="1400" dirty="0">
                <a:cs typeface="Arial" panose="020B0604020202020204" pitchFamily="34" charset="0"/>
              </a:rPr>
              <a:t>The above three methods can be used alone or in combination.</a:t>
            </a:r>
            <a:endParaRPr lang="en-US" altLang="zh-CN" sz="1400" dirty="0">
              <a:cs typeface="Arial" panose="020B0604020202020204" pitchFamily="34" charset="0"/>
            </a:endParaRPr>
          </a:p>
          <a:p>
            <a:pPr marL="0" lvl="0" indent="0" eaLnBrk="1" hangingPunct="1">
              <a:lnSpc>
                <a:spcPct val="150000"/>
              </a:lnSpc>
              <a:spcBef>
                <a:spcPct val="0"/>
              </a:spcBef>
              <a:buNone/>
            </a:pPr>
            <a:r>
              <a:rPr lang="en-US" altLang="zh-CN" sz="1400" dirty="0">
                <a:cs typeface="Arial" panose="020B0604020202020204" pitchFamily="34" charset="0"/>
              </a:rPr>
              <a:t>The key is to calculate the </a:t>
            </a:r>
            <a:r>
              <a:rPr lang="en-US" altLang="zh-CN" sz="1400" dirty="0">
                <a:solidFill>
                  <a:srgbClr val="FF0000"/>
                </a:solidFill>
                <a:cs typeface="Arial" panose="020B0604020202020204" pitchFamily="34" charset="0"/>
              </a:rPr>
              <a:t>integration</a:t>
            </a:r>
            <a:r>
              <a:rPr lang="en-US" altLang="zh-CN" sz="1400" dirty="0">
                <a:cs typeface="Arial" panose="020B0604020202020204" pitchFamily="34" charset="0"/>
              </a:rPr>
              <a:t> </a:t>
            </a:r>
            <a:r>
              <a:rPr lang="en-US" altLang="zh-CN" sz="1400" dirty="0">
                <a:solidFill>
                  <a:srgbClr val="FF0000"/>
                </a:solidFill>
                <a:cs typeface="Arial" panose="020B0604020202020204" pitchFamily="34" charset="0"/>
              </a:rPr>
              <a:t>ratio.</a:t>
            </a:r>
            <a:endParaRPr lang="en-US" altLang="zh-CN" sz="1400" dirty="0">
              <a:solidFill>
                <a:srgbClr val="FF0000"/>
              </a:solidFill>
              <a:cs typeface="Arial" panose="020B0604020202020204" pitchFamily="34" charset="0"/>
            </a:endParaRPr>
          </a:p>
          <a:p>
            <a:pPr marL="0" lvl="0" indent="0" eaLnBrk="1" hangingPunct="1">
              <a:spcBef>
                <a:spcPct val="0"/>
              </a:spcBef>
              <a:buNone/>
            </a:pPr>
            <a:endParaRPr lang="zh-CN" altLang="en-US" sz="1400" dirty="0">
              <a:ea typeface="Arial" panose="020B0604020202020204" pitchFamily="34" charset="0"/>
            </a:endParaRPr>
          </a:p>
        </p:txBody>
      </p:sp>
      <p:sp>
        <p:nvSpPr>
          <p:cNvPr id="25604" name="TextBox 3"/>
          <p:cNvSpPr/>
          <p:nvPr/>
        </p:nvSpPr>
        <p:spPr>
          <a:xfrm>
            <a:off x="2071688" y="285750"/>
            <a:ext cx="5000625" cy="954088"/>
          </a:xfrm>
          <a:prstGeom prst="rect">
            <a:avLst/>
          </a:prstGeom>
          <a:solidFill>
            <a:srgbClr val="FFC000"/>
          </a:solid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r>
              <a:rPr lang="en-US" altLang="zh-CN" sz="1800" dirty="0"/>
              <a:t>Letter about suggestions on specific methods to the Department of Trade in Services of the Ministry of Commerce in February 2018 </a:t>
            </a:r>
            <a:endParaRPr lang="en-US" altLang="zh-CN" sz="1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None/>
            </a:pPr>
            <a:fld id="{9A0DB2DC-4C9A-4742-B13C-FB6460FD3503}" type="slidenum">
              <a:rPr lang="en-US" altLang="zh-CN" sz="1400" dirty="0"/>
            </a:fld>
            <a:endParaRPr lang="en-US" altLang="zh-CN" sz="1400" dirty="0"/>
          </a:p>
        </p:txBody>
      </p:sp>
      <p:sp>
        <p:nvSpPr>
          <p:cNvPr id="26627" name="TextBox 2"/>
          <p:cNvSpPr/>
          <p:nvPr/>
        </p:nvSpPr>
        <p:spPr>
          <a:xfrm>
            <a:off x="323850" y="238125"/>
            <a:ext cx="8496300" cy="6013450"/>
          </a:xfrm>
          <a:prstGeom prst="rect">
            <a:avLst/>
          </a:prstGeom>
          <a:noFill/>
          <a:ln w="9525" cap="flat" cmpd="sng">
            <a:solidFill>
              <a:srgbClr val="FF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just" eaLnBrk="1" hangingPunct="1">
              <a:lnSpc>
                <a:spcPts val="1800"/>
              </a:lnSpc>
              <a:spcBef>
                <a:spcPct val="0"/>
              </a:spcBef>
              <a:buNone/>
            </a:pPr>
            <a:r>
              <a:rPr lang="en-US" altLang="zh-CN" sz="1200" dirty="0">
                <a:cs typeface="Arial" panose="020B0604020202020204" pitchFamily="34" charset="0"/>
              </a:rPr>
              <a:t>IV. Suggestions for conducting in-depth research on digital trade and its measurement</a:t>
            </a:r>
            <a:endParaRPr lang="en-US" altLang="zh-CN" sz="1200" dirty="0">
              <a:cs typeface="Arial" panose="020B0604020202020204" pitchFamily="34" charset="0"/>
            </a:endParaRPr>
          </a:p>
          <a:p>
            <a:pPr marL="0" lvl="0" indent="0" algn="just" eaLnBrk="1" hangingPunct="1">
              <a:lnSpc>
                <a:spcPts val="1800"/>
              </a:lnSpc>
              <a:spcBef>
                <a:spcPct val="0"/>
              </a:spcBef>
              <a:buNone/>
            </a:pPr>
            <a:r>
              <a:rPr lang="en-US" altLang="zh-CN" sz="1200" dirty="0">
                <a:cs typeface="Arial" panose="020B0604020202020204" pitchFamily="34" charset="0"/>
              </a:rPr>
              <a:t>The report of the 19th CPC National Congress proposed to build "Digital China" and to "expand foreign trade, develop new modes of trade, and promote the construction of a strong trading country". Digital trade provides an excellent opportunity for us to build Digital China and expand foreign trade, which must be grasped tightly to achieve the expansion of China's foreign trade categories and qualitative improvement. The key to promoting digital trade lies in the clear understanding and urgent expectation of industry and political circles. Therefore, it is necessary to carry out in-depth academic research and countermeasure research on digital trade. </a:t>
            </a:r>
            <a:endParaRPr lang="en-US" altLang="zh-CN" sz="1200" dirty="0">
              <a:cs typeface="Arial" panose="020B0604020202020204" pitchFamily="34" charset="0"/>
            </a:endParaRPr>
          </a:p>
          <a:p>
            <a:pPr marL="0" lvl="0" indent="0" algn="just" eaLnBrk="1" hangingPunct="1">
              <a:lnSpc>
                <a:spcPts val="1800"/>
              </a:lnSpc>
              <a:spcBef>
                <a:spcPct val="0"/>
              </a:spcBef>
              <a:buNone/>
            </a:pPr>
            <a:r>
              <a:rPr lang="en-US" altLang="zh-CN" sz="1200" dirty="0">
                <a:cs typeface="Arial" panose="020B0604020202020204" pitchFamily="34" charset="0"/>
              </a:rPr>
              <a:t>1. Suggestions for academic research</a:t>
            </a:r>
            <a:endParaRPr lang="en-US" altLang="zh-CN" sz="1200" dirty="0">
              <a:cs typeface="Arial" panose="020B0604020202020204" pitchFamily="34" charset="0"/>
            </a:endParaRPr>
          </a:p>
          <a:p>
            <a:pPr marL="0" lvl="0" indent="0" algn="just" eaLnBrk="1" hangingPunct="1">
              <a:lnSpc>
                <a:spcPts val="1800"/>
              </a:lnSpc>
              <a:spcBef>
                <a:spcPct val="0"/>
              </a:spcBef>
              <a:buNone/>
            </a:pPr>
            <a:r>
              <a:rPr lang="en-US" altLang="zh-CN" sz="1200" dirty="0">
                <a:cs typeface="Arial" panose="020B0604020202020204" pitchFamily="34" charset="0"/>
              </a:rPr>
              <a:t>Research should be carried out from digital trade rules and digital trade measurement. </a:t>
            </a:r>
            <a:r>
              <a:rPr lang="en-US" altLang="zh-CN" sz="1200" u="sng" dirty="0">
                <a:cs typeface="Arial" panose="020B0604020202020204" pitchFamily="34" charset="0"/>
              </a:rPr>
              <a:t>Research state should especially be changed for the current hot rules (relative) and cold </a:t>
            </a:r>
            <a:r>
              <a:rPr lang="en-US" altLang="zh-CN" sz="1200" u="sng" dirty="0">
                <a:cs typeface="Arial" panose="020B0604020202020204" pitchFamily="34" charset="0"/>
              </a:rPr>
              <a:t>measurement (</a:t>
            </a:r>
            <a:r>
              <a:rPr lang="en-US" altLang="zh-CN" sz="1200" u="sng" dirty="0">
                <a:cs typeface="Arial" panose="020B0604020202020204" pitchFamily="34" charset="0"/>
              </a:rPr>
              <a:t>absolute)</a:t>
            </a:r>
            <a:r>
              <a:rPr lang="en-US" altLang="zh-CN" sz="1200" dirty="0">
                <a:cs typeface="Arial" panose="020B0604020202020204" pitchFamily="34" charset="0"/>
              </a:rPr>
              <a:t>. Measurement method is the premise of quantitative description and demonstration of object state. In terms of digital trade, </a:t>
            </a:r>
            <a:r>
              <a:rPr lang="en-US" altLang="zh-CN" sz="1200" u="sng" dirty="0">
                <a:cs typeface="Arial" panose="020B0604020202020204" pitchFamily="34" charset="0"/>
              </a:rPr>
              <a:t>it is now important to develop measurement methods</a:t>
            </a:r>
            <a:r>
              <a:rPr lang="en-US" altLang="zh-CN" sz="1200" dirty="0">
                <a:cs typeface="Arial" panose="020B0604020202020204" pitchFamily="34" charset="0"/>
              </a:rPr>
              <a:t>. Academic journals should pay attention to the publication of research results in this field.</a:t>
            </a:r>
            <a:endParaRPr lang="en-US" altLang="zh-CN" sz="1200" dirty="0">
              <a:cs typeface="Arial" panose="020B0604020202020204" pitchFamily="34" charset="0"/>
            </a:endParaRPr>
          </a:p>
          <a:p>
            <a:pPr marL="0" lvl="0" indent="0" algn="just" eaLnBrk="1" hangingPunct="1">
              <a:lnSpc>
                <a:spcPts val="1800"/>
              </a:lnSpc>
              <a:spcBef>
                <a:spcPct val="0"/>
              </a:spcBef>
              <a:buNone/>
            </a:pPr>
            <a:r>
              <a:rPr lang="en-US" altLang="zh-CN" sz="1200" dirty="0">
                <a:cs typeface="Arial" panose="020B0604020202020204" pitchFamily="34" charset="0"/>
              </a:rPr>
              <a:t>2. Suggestions for relevant government departments</a:t>
            </a:r>
            <a:endParaRPr lang="en-US" altLang="zh-CN" sz="1200" dirty="0">
              <a:cs typeface="Arial" panose="020B0604020202020204" pitchFamily="34" charset="0"/>
            </a:endParaRPr>
          </a:p>
          <a:p>
            <a:pPr marL="0" lvl="0" indent="0" algn="just" eaLnBrk="1" hangingPunct="1">
              <a:lnSpc>
                <a:spcPts val="1800"/>
              </a:lnSpc>
              <a:spcBef>
                <a:spcPct val="0"/>
              </a:spcBef>
              <a:buNone/>
            </a:pPr>
            <a:r>
              <a:rPr lang="en-US" altLang="zh-CN" sz="1200" dirty="0">
                <a:cs typeface="Arial" panose="020B0604020202020204" pitchFamily="34" charset="0"/>
              </a:rPr>
              <a:t>The government departments should organize a digital trade countermeasure research group to carry out research. On the one hand, track and study the digital trade measurement methods and systems developed by international organizations and the United States; on the other hand, integrate domestic business statistics resources such as E-commerce statistics and service trade statistics to carry out China's own research on digital trade statistics methods and systems.</a:t>
            </a:r>
            <a:endParaRPr lang="en-US" altLang="zh-CN" sz="1200" dirty="0">
              <a:cs typeface="Arial" panose="020B0604020202020204" pitchFamily="34" charset="0"/>
            </a:endParaRPr>
          </a:p>
          <a:p>
            <a:pPr marL="0" lvl="0" indent="0" algn="just" eaLnBrk="1" hangingPunct="1">
              <a:lnSpc>
                <a:spcPts val="1800"/>
              </a:lnSpc>
              <a:spcBef>
                <a:spcPct val="0"/>
              </a:spcBef>
              <a:buNone/>
            </a:pPr>
            <a:r>
              <a:rPr lang="en-US" altLang="zh-CN" sz="1200" dirty="0">
                <a:cs typeface="Arial" panose="020B0604020202020204" pitchFamily="34" charset="0"/>
              </a:rPr>
              <a:t>In view of the complexity of the issue</a:t>
            </a:r>
            <a:r>
              <a:rPr lang="en-US" altLang="zh-CN" sz="1200" u="sng" dirty="0">
                <a:cs typeface="Arial" panose="020B0604020202020204" pitchFamily="34" charset="0"/>
              </a:rPr>
              <a:t>, the composition of the countermeasure research team should be trans-departmental (trans-ministerial and trans-ministerial departments) and experts should be recruited from universities and research institutions.</a:t>
            </a:r>
            <a:endParaRPr lang="en-US" altLang="zh-CN" sz="1200" u="sng" dirty="0">
              <a:cs typeface="Arial" panose="020B0604020202020204" pitchFamily="34" charset="0"/>
            </a:endParaRPr>
          </a:p>
          <a:p>
            <a:pPr marL="0" lvl="0" indent="0" algn="just" eaLnBrk="1" hangingPunct="1">
              <a:lnSpc>
                <a:spcPts val="1800"/>
              </a:lnSpc>
              <a:spcBef>
                <a:spcPct val="0"/>
              </a:spcBef>
              <a:buNone/>
            </a:pPr>
            <a:r>
              <a:rPr lang="en-US" altLang="zh-CN" sz="1200" dirty="0">
                <a:cs typeface="Arial" panose="020B0604020202020204" pitchFamily="34" charset="0"/>
              </a:rPr>
              <a:t>The government departments should keep special contact with the international organizations that carry out this research, </a:t>
            </a:r>
            <a:r>
              <a:rPr lang="en-US" altLang="zh-CN" sz="1200" u="sng" dirty="0">
                <a:cs typeface="Arial" panose="020B0604020202020204" pitchFamily="34" charset="0"/>
              </a:rPr>
              <a:t>so that China can retain the right to participate and have influence in the international development of digital trade measurement methods and systems. </a:t>
            </a:r>
            <a:endParaRPr lang="en-US" altLang="zh-CN" sz="1200" u="sng" dirty="0">
              <a:cs typeface="Arial" panose="020B0604020202020204" pitchFamily="34" charset="0"/>
            </a:endParaRPr>
          </a:p>
          <a:p>
            <a:pPr marL="0" lvl="0" indent="0" algn="just" eaLnBrk="1" hangingPunct="1">
              <a:lnSpc>
                <a:spcPts val="1800"/>
              </a:lnSpc>
              <a:spcBef>
                <a:spcPct val="0"/>
              </a:spcBef>
              <a:buNone/>
            </a:pPr>
            <a:endParaRPr lang="en-US" altLang="zh-CN" sz="1200" dirty="0">
              <a:cs typeface="Arial" panose="020B0604020202020204" pitchFamily="34" charset="0"/>
            </a:endParaRPr>
          </a:p>
          <a:p>
            <a:pPr marL="0" lvl="0" indent="0" algn="r" eaLnBrk="1" hangingPunct="1">
              <a:lnSpc>
                <a:spcPts val="1800"/>
              </a:lnSpc>
              <a:spcBef>
                <a:spcPct val="0"/>
              </a:spcBef>
              <a:buNone/>
            </a:pPr>
            <a:r>
              <a:rPr lang="en-US" altLang="zh-CN" sz="1100" dirty="0">
                <a:ea typeface="仿宋" panose="02010609060101010101" pitchFamily="49" charset="-122"/>
              </a:rPr>
              <a:t>--Taken from Jia Huaiqin, Liu Nan. Review and suggestions on the research of digital trade and its measurement — based on the literature review at home and abroad, China Economic Statistics Quarterly, 2018(01).</a:t>
            </a:r>
            <a:endParaRPr lang="en-US" altLang="zh-CN" sz="1100" dirty="0">
              <a:ea typeface="仿宋" panose="02010609060101010101" pitchFamily="49"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None/>
            </a:pPr>
            <a:fld id="{9A0DB2DC-4C9A-4742-B13C-FB6460FD3503}" type="slidenum">
              <a:rPr lang="en-US" altLang="zh-CN" sz="1400" dirty="0"/>
            </a:fld>
            <a:endParaRPr lang="en-US" altLang="zh-CN" sz="1400" dirty="0"/>
          </a:p>
        </p:txBody>
      </p:sp>
      <p:pic>
        <p:nvPicPr>
          <p:cNvPr id="27651" name="图片 2"/>
          <p:cNvPicPr>
            <a:picLocks noChangeAspect="1"/>
          </p:cNvPicPr>
          <p:nvPr/>
        </p:nvPicPr>
        <p:blipFill>
          <a:blip r:embed="rId1"/>
          <a:stretch>
            <a:fillRect/>
          </a:stretch>
        </p:blipFill>
        <p:spPr>
          <a:xfrm>
            <a:off x="857250" y="341313"/>
            <a:ext cx="7143750" cy="6000750"/>
          </a:xfrm>
          <a:prstGeom prst="rect">
            <a:avLst/>
          </a:prstGeom>
          <a:noFill/>
          <a:ln w="9525">
            <a:noFill/>
          </a:ln>
        </p:spPr>
      </p:pic>
      <p:grpSp>
        <p:nvGrpSpPr>
          <p:cNvPr id="27652" name="组合 28"/>
          <p:cNvGrpSpPr/>
          <p:nvPr/>
        </p:nvGrpSpPr>
        <p:grpSpPr>
          <a:xfrm>
            <a:off x="857250" y="304800"/>
            <a:ext cx="7673975" cy="6003925"/>
            <a:chOff x="857250" y="304500"/>
            <a:chExt cx="7674682" cy="6004820"/>
          </a:xfrm>
        </p:grpSpPr>
        <p:pic>
          <p:nvPicPr>
            <p:cNvPr id="27653" name="图片 2"/>
            <p:cNvPicPr>
              <a:picLocks noChangeAspect="1"/>
            </p:cNvPicPr>
            <p:nvPr/>
          </p:nvPicPr>
          <p:blipFill>
            <a:blip r:embed="rId1"/>
            <a:stretch>
              <a:fillRect/>
            </a:stretch>
          </p:blipFill>
          <p:spPr>
            <a:xfrm>
              <a:off x="857250" y="304500"/>
              <a:ext cx="7143750" cy="6000750"/>
            </a:xfrm>
            <a:prstGeom prst="rect">
              <a:avLst/>
            </a:prstGeom>
            <a:noFill/>
            <a:ln w="9525">
              <a:noFill/>
            </a:ln>
          </p:spPr>
        </p:pic>
        <p:sp>
          <p:nvSpPr>
            <p:cNvPr id="6" name="文本框 5"/>
            <p:cNvSpPr txBox="1"/>
            <p:nvPr/>
          </p:nvSpPr>
          <p:spPr>
            <a:xfrm>
              <a:off x="3950208" y="472026"/>
              <a:ext cx="981832" cy="461665"/>
            </a:xfrm>
            <a:prstGeom prst="rect">
              <a:avLst/>
            </a:prstGeom>
            <a:solidFill>
              <a:schemeClr val="bg1"/>
            </a:solidFill>
          </p:spPr>
          <p:txBody>
            <a:bodyPr wrap="square">
              <a:spAutoFit/>
            </a:bodyPr>
            <a:lstStyle/>
            <a:p>
              <a:pPr marR="0" defTabSz="914400">
                <a:buClrTx/>
                <a:buSzTx/>
                <a:buFontTx/>
                <a:defRPr/>
              </a:pPr>
              <a:r>
                <a:rPr kumimoji="0" lang="en-US" altLang="zh-CN" sz="2400" kern="100" cap="none" spc="0" normalizeH="0" baseline="0" noProof="0" dirty="0">
                  <a:latin typeface="Arial" panose="020B0604020202020204" pitchFamily="34" charset="0"/>
                  <a:ea typeface="等线" pitchFamily="2" charset="-122"/>
                  <a:cs typeface="Arial" panose="020B0604020202020204" pitchFamily="34" charset="0"/>
                </a:rPr>
                <a:t>News</a:t>
              </a:r>
              <a:endParaRPr kumimoji="0" lang="zh-CN" altLang="en-US" sz="2400" kern="1200" cap="none" spc="0" normalizeH="0" baseline="0" noProof="0" dirty="0">
                <a:latin typeface="Arial" panose="020B0604020202020204" pitchFamily="34" charset="0"/>
                <a:ea typeface="宋体" panose="02010600030101010101" pitchFamily="2" charset="-122"/>
                <a:cs typeface="Arial" panose="020B0604020202020204" pitchFamily="34" charset="0"/>
              </a:endParaRPr>
            </a:p>
          </p:txBody>
        </p:sp>
        <p:sp>
          <p:nvSpPr>
            <p:cNvPr id="7" name="文本框 6"/>
            <p:cNvSpPr txBox="1"/>
            <p:nvPr/>
          </p:nvSpPr>
          <p:spPr>
            <a:xfrm>
              <a:off x="5571368" y="345306"/>
              <a:ext cx="981832" cy="338554"/>
            </a:xfrm>
            <a:prstGeom prst="rect">
              <a:avLst/>
            </a:prstGeom>
            <a:solidFill>
              <a:schemeClr val="bg1"/>
            </a:solidFill>
          </p:spPr>
          <p:txBody>
            <a:bodyPr wrap="square">
              <a:spAutoFit/>
            </a:bodyPr>
            <a:lstStyle/>
            <a:p>
              <a:pPr marR="0" defTabSz="914400">
                <a:buClrTx/>
                <a:buSzTx/>
                <a:buFontTx/>
                <a:defRPr/>
              </a:pPr>
              <a:r>
                <a:rPr kumimoji="0" lang="en-US" altLang="zh-CN" sz="800" kern="100" cap="none" spc="0" normalizeH="0" baseline="0" noProof="0" dirty="0">
                  <a:latin typeface="Arial" panose="020B0604020202020204" pitchFamily="34" charset="0"/>
                  <a:ea typeface="等线" pitchFamily="2" charset="-122"/>
                  <a:cs typeface="Arial" panose="020B0604020202020204" pitchFamily="34" charset="0"/>
                </a:rPr>
                <a:t>Comprehensive news</a:t>
              </a:r>
              <a:endParaRPr kumimoji="0" lang="zh-CN" altLang="en-US" sz="800" kern="1200" cap="none" spc="0" normalizeH="0" baseline="0" noProof="0" dirty="0">
                <a:latin typeface="Arial" panose="020B0604020202020204" pitchFamily="34" charset="0"/>
                <a:ea typeface="宋体" panose="02010600030101010101" pitchFamily="2" charset="-122"/>
                <a:cs typeface="Arial" panose="020B0604020202020204" pitchFamily="34" charset="0"/>
              </a:endParaRPr>
            </a:p>
          </p:txBody>
        </p:sp>
        <p:sp>
          <p:nvSpPr>
            <p:cNvPr id="11" name="文本框 10"/>
            <p:cNvSpPr txBox="1"/>
            <p:nvPr/>
          </p:nvSpPr>
          <p:spPr>
            <a:xfrm>
              <a:off x="5571368" y="404664"/>
              <a:ext cx="996974" cy="338554"/>
            </a:xfrm>
            <a:prstGeom prst="rect">
              <a:avLst/>
            </a:prstGeom>
            <a:solidFill>
              <a:schemeClr val="bg1"/>
            </a:solidFill>
          </p:spPr>
          <p:txBody>
            <a:bodyPr wrap="square">
              <a:spAutoFit/>
            </a:bodyPr>
            <a:lstStyle/>
            <a:p>
              <a:pPr marR="0" defTabSz="914400">
                <a:buClrTx/>
                <a:buSzTx/>
                <a:buFontTx/>
                <a:defRPr/>
              </a:pPr>
              <a:r>
                <a:rPr kumimoji="0" lang="en-US" altLang="zh-CN" sz="800" kern="100" cap="none" spc="0" normalizeH="0" baseline="0" noProof="0" dirty="0">
                  <a:latin typeface="Arial" panose="020B0604020202020204" pitchFamily="34" charset="0"/>
                  <a:ea typeface="等线" pitchFamily="2" charset="-122"/>
                  <a:cs typeface="Arial" panose="020B0604020202020204" pitchFamily="34" charset="0"/>
                </a:rPr>
                <a:t>Comprehensive news</a:t>
              </a:r>
              <a:endParaRPr kumimoji="0" lang="zh-CN" altLang="en-US" sz="800" kern="1200" cap="none" spc="0" normalizeH="0" baseline="0" noProof="0" dirty="0">
                <a:latin typeface="Arial" panose="020B0604020202020204" pitchFamily="34" charset="0"/>
                <a:ea typeface="宋体" panose="02010600030101010101" pitchFamily="2" charset="-122"/>
                <a:cs typeface="Arial" panose="020B0604020202020204" pitchFamily="34" charset="0"/>
              </a:endParaRPr>
            </a:p>
          </p:txBody>
        </p:sp>
        <p:sp>
          <p:nvSpPr>
            <p:cNvPr id="12" name="文本框 11"/>
            <p:cNvSpPr txBox="1"/>
            <p:nvPr/>
          </p:nvSpPr>
          <p:spPr>
            <a:xfrm>
              <a:off x="5586510" y="766162"/>
              <a:ext cx="981832" cy="215444"/>
            </a:xfrm>
            <a:prstGeom prst="rect">
              <a:avLst/>
            </a:prstGeom>
            <a:solidFill>
              <a:schemeClr val="bg1"/>
            </a:solidFill>
          </p:spPr>
          <p:txBody>
            <a:bodyPr wrap="square">
              <a:spAutoFit/>
            </a:bodyPr>
            <a:lstStyle/>
            <a:p>
              <a:pPr marR="0" defTabSz="914400">
                <a:buClrTx/>
                <a:buSzTx/>
                <a:buFontTx/>
                <a:defRPr/>
              </a:pPr>
              <a:r>
                <a:rPr kumimoji="0" lang="en-US" altLang="zh-CN" sz="800" kern="100" cap="none" spc="0" normalizeH="0" baseline="0" noProof="0" dirty="0">
                  <a:latin typeface="Arial" panose="020B0604020202020204" pitchFamily="34" charset="0"/>
                  <a:ea typeface="等线" pitchFamily="2" charset="-122"/>
                  <a:cs typeface="Arial" panose="020B0604020202020204" pitchFamily="34" charset="0"/>
                </a:rPr>
                <a:t>Special topic</a:t>
              </a:r>
              <a:endParaRPr kumimoji="0" lang="zh-CN" altLang="en-US" sz="800" kern="1200" cap="none" spc="0" normalizeH="0" baseline="0" noProof="0" dirty="0">
                <a:latin typeface="Arial" panose="020B0604020202020204" pitchFamily="34" charset="0"/>
                <a:ea typeface="宋体" panose="02010600030101010101" pitchFamily="2" charset="-122"/>
                <a:cs typeface="Arial" panose="020B0604020202020204" pitchFamily="34" charset="0"/>
              </a:endParaRPr>
            </a:p>
          </p:txBody>
        </p:sp>
        <p:sp>
          <p:nvSpPr>
            <p:cNvPr id="13" name="文本框 12"/>
            <p:cNvSpPr txBox="1"/>
            <p:nvPr/>
          </p:nvSpPr>
          <p:spPr>
            <a:xfrm>
              <a:off x="6732240" y="350953"/>
              <a:ext cx="595946" cy="338554"/>
            </a:xfrm>
            <a:prstGeom prst="rect">
              <a:avLst/>
            </a:prstGeom>
            <a:solidFill>
              <a:schemeClr val="bg1"/>
            </a:solidFill>
          </p:spPr>
          <p:txBody>
            <a:bodyPr wrap="square">
              <a:spAutoFit/>
            </a:bodyPr>
            <a:lstStyle/>
            <a:p>
              <a:pPr marR="0" defTabSz="914400">
                <a:buClrTx/>
                <a:buSzTx/>
                <a:buFontTx/>
                <a:defRPr/>
              </a:pPr>
              <a:r>
                <a:rPr kumimoji="0" lang="en-US" altLang="zh-CN" sz="800" kern="100" cap="none" spc="0" normalizeH="0" baseline="0" noProof="0" dirty="0">
                  <a:latin typeface="Arial" panose="020B0604020202020204" pitchFamily="34" charset="0"/>
                  <a:ea typeface="等线" pitchFamily="2" charset="-122"/>
                  <a:cs typeface="Arial" panose="020B0604020202020204" pitchFamily="34" charset="0"/>
                </a:rPr>
                <a:t>Express News</a:t>
              </a:r>
              <a:endParaRPr kumimoji="0" lang="zh-CN" altLang="en-US" sz="800" kern="1200" cap="none" spc="0" normalizeH="0" baseline="0" noProof="0" dirty="0">
                <a:latin typeface="Arial" panose="020B0604020202020204" pitchFamily="34" charset="0"/>
                <a:ea typeface="宋体" panose="02010600030101010101" pitchFamily="2" charset="-122"/>
                <a:cs typeface="Arial" panose="020B0604020202020204" pitchFamily="34" charset="0"/>
              </a:endParaRPr>
            </a:p>
          </p:txBody>
        </p:sp>
        <p:sp>
          <p:nvSpPr>
            <p:cNvPr id="14" name="文本框 13"/>
            <p:cNvSpPr txBox="1"/>
            <p:nvPr/>
          </p:nvSpPr>
          <p:spPr>
            <a:xfrm>
              <a:off x="7534958" y="350705"/>
              <a:ext cx="996974" cy="338554"/>
            </a:xfrm>
            <a:prstGeom prst="rect">
              <a:avLst/>
            </a:prstGeom>
            <a:solidFill>
              <a:schemeClr val="bg1"/>
            </a:solidFill>
          </p:spPr>
          <p:txBody>
            <a:bodyPr wrap="square">
              <a:spAutoFit/>
            </a:bodyPr>
            <a:lstStyle/>
            <a:p>
              <a:pPr marR="0" defTabSz="914400">
                <a:buClrTx/>
                <a:buSzTx/>
                <a:buFontTx/>
                <a:defRPr/>
              </a:pPr>
              <a:r>
                <a:rPr kumimoji="0" lang="en-US" altLang="zh-CN" sz="800" kern="100" cap="none" spc="0" normalizeH="0" baseline="0" noProof="0" dirty="0">
                  <a:latin typeface="Arial" panose="020B0604020202020204" pitchFamily="34" charset="0"/>
                  <a:ea typeface="等线" pitchFamily="2" charset="-122"/>
                  <a:cs typeface="Arial" panose="020B0604020202020204" pitchFamily="34" charset="0"/>
                </a:rPr>
                <a:t>Thoughts on party building</a:t>
              </a:r>
              <a:endParaRPr kumimoji="0" lang="zh-CN" altLang="en-US" sz="800" kern="1200" cap="none" spc="0" normalizeH="0" baseline="0" noProof="0" dirty="0">
                <a:latin typeface="Arial" panose="020B0604020202020204" pitchFamily="34" charset="0"/>
                <a:ea typeface="宋体" panose="02010600030101010101" pitchFamily="2" charset="-122"/>
                <a:cs typeface="Arial" panose="020B0604020202020204" pitchFamily="34" charset="0"/>
              </a:endParaRPr>
            </a:p>
          </p:txBody>
        </p:sp>
        <p:sp>
          <p:nvSpPr>
            <p:cNvPr id="15" name="文本框 14"/>
            <p:cNvSpPr txBox="1"/>
            <p:nvPr/>
          </p:nvSpPr>
          <p:spPr>
            <a:xfrm>
              <a:off x="6732240" y="683860"/>
              <a:ext cx="634380" cy="338554"/>
            </a:xfrm>
            <a:prstGeom prst="rect">
              <a:avLst/>
            </a:prstGeom>
            <a:solidFill>
              <a:schemeClr val="bg1"/>
            </a:solidFill>
          </p:spPr>
          <p:txBody>
            <a:bodyPr wrap="square">
              <a:spAutoFit/>
            </a:bodyPr>
            <a:lstStyle/>
            <a:p>
              <a:pPr marR="0" defTabSz="914400">
                <a:buClrTx/>
                <a:buSzTx/>
                <a:buFontTx/>
                <a:defRPr/>
              </a:pPr>
              <a:r>
                <a:rPr kumimoji="0" lang="en-US" altLang="zh-CN" sz="800" kern="100" cap="none" spc="0" normalizeH="0" baseline="0" noProof="0" dirty="0">
                  <a:latin typeface="Arial" panose="020B0604020202020204" pitchFamily="34" charset="0"/>
                  <a:ea typeface="等线" pitchFamily="2" charset="-122"/>
                  <a:cs typeface="Arial" panose="020B0604020202020204" pitchFamily="34" charset="0"/>
                </a:rPr>
                <a:t>People in </a:t>
              </a:r>
              <a:r>
                <a:rPr kumimoji="0" lang="en-US" altLang="zh-CN" sz="800" kern="100" cap="none" spc="0" normalizeH="0" baseline="0" noProof="0" dirty="0" err="1">
                  <a:latin typeface="Arial" panose="020B0604020202020204" pitchFamily="34" charset="0"/>
                  <a:ea typeface="等线" pitchFamily="2" charset="-122"/>
                  <a:cs typeface="Arial" panose="020B0604020202020204" pitchFamily="34" charset="0"/>
                </a:rPr>
                <a:t>Huiyuan</a:t>
              </a:r>
              <a:endParaRPr kumimoji="0" lang="zh-CN" altLang="en-US" sz="800" kern="1200" cap="none" spc="0" normalizeH="0" baseline="0" noProof="0" dirty="0">
                <a:latin typeface="Arial" panose="020B0604020202020204" pitchFamily="34" charset="0"/>
                <a:ea typeface="宋体" panose="02010600030101010101" pitchFamily="2" charset="-122"/>
                <a:cs typeface="Arial" panose="020B0604020202020204" pitchFamily="34" charset="0"/>
              </a:endParaRPr>
            </a:p>
          </p:txBody>
        </p:sp>
        <p:sp>
          <p:nvSpPr>
            <p:cNvPr id="19" name="文本框 18"/>
            <p:cNvSpPr txBox="1"/>
            <p:nvPr/>
          </p:nvSpPr>
          <p:spPr>
            <a:xfrm>
              <a:off x="7534958" y="735464"/>
              <a:ext cx="996974" cy="215444"/>
            </a:xfrm>
            <a:prstGeom prst="rect">
              <a:avLst/>
            </a:prstGeom>
            <a:solidFill>
              <a:schemeClr val="bg1"/>
            </a:solidFill>
          </p:spPr>
          <p:txBody>
            <a:bodyPr wrap="square">
              <a:spAutoFit/>
            </a:bodyPr>
            <a:lstStyle/>
            <a:p>
              <a:pPr marR="0" defTabSz="914400">
                <a:buClrTx/>
                <a:buSzTx/>
                <a:buFontTx/>
                <a:defRPr/>
              </a:pPr>
              <a:r>
                <a:rPr kumimoji="0" lang="en-US" altLang="zh-CN" sz="800" kern="100" cap="none" spc="0" normalizeH="0" baseline="0" noProof="0" dirty="0">
                  <a:latin typeface="Arial" panose="020B0604020202020204" pitchFamily="34" charset="0"/>
                  <a:ea typeface="等线" pitchFamily="2" charset="-122"/>
                  <a:cs typeface="Arial" panose="020B0604020202020204" pitchFamily="34" charset="0"/>
                </a:rPr>
                <a:t>Depth reports</a:t>
              </a:r>
              <a:endParaRPr kumimoji="0" lang="zh-CN" altLang="en-US" sz="800" kern="1200" cap="none" spc="0" normalizeH="0" baseline="0" noProof="0" dirty="0">
                <a:latin typeface="Arial" panose="020B0604020202020204" pitchFamily="34" charset="0"/>
                <a:ea typeface="宋体" panose="02010600030101010101" pitchFamily="2" charset="-122"/>
                <a:cs typeface="Arial" panose="020B0604020202020204" pitchFamily="34" charset="0"/>
              </a:endParaRPr>
            </a:p>
          </p:txBody>
        </p:sp>
        <p:sp>
          <p:nvSpPr>
            <p:cNvPr id="20" name="文本框 19"/>
            <p:cNvSpPr txBox="1"/>
            <p:nvPr/>
          </p:nvSpPr>
          <p:spPr>
            <a:xfrm>
              <a:off x="1115616" y="1485364"/>
              <a:ext cx="2834592" cy="215444"/>
            </a:xfrm>
            <a:prstGeom prst="rect">
              <a:avLst/>
            </a:prstGeom>
            <a:solidFill>
              <a:srgbClr val="EAEEF3"/>
            </a:solidFill>
          </p:spPr>
          <p:txBody>
            <a:bodyPr wrap="square">
              <a:spAutoFit/>
            </a:bodyPr>
            <a:lstStyle/>
            <a:p>
              <a:pPr marR="0" defTabSz="914400">
                <a:buClrTx/>
                <a:buSzTx/>
                <a:buFontTx/>
                <a:defRPr/>
              </a:pPr>
              <a:r>
                <a:rPr kumimoji="0" lang="en-US" altLang="zh-CN" sz="800" kern="100" cap="none" spc="0" normalizeH="0" baseline="0" noProof="0" dirty="0">
                  <a:latin typeface="Arial" panose="020B0604020202020204" pitchFamily="34" charset="0"/>
                  <a:ea typeface="等线" pitchFamily="2" charset="-122"/>
                  <a:cs typeface="Arial" panose="020B0604020202020204" pitchFamily="34" charset="0"/>
                </a:rPr>
                <a:t>Current position: Home &gt; Media of the University &gt; Text</a:t>
              </a:r>
              <a:endParaRPr kumimoji="0" lang="zh-CN" altLang="en-US" sz="800" kern="1200" cap="none" spc="0" normalizeH="0" baseline="0" noProof="0" dirty="0">
                <a:latin typeface="Arial" panose="020B0604020202020204" pitchFamily="34" charset="0"/>
                <a:ea typeface="宋体" panose="02010600030101010101" pitchFamily="2" charset="-122"/>
                <a:cs typeface="Arial" panose="020B0604020202020204" pitchFamily="34" charset="0"/>
              </a:endParaRPr>
            </a:p>
          </p:txBody>
        </p:sp>
        <p:sp>
          <p:nvSpPr>
            <p:cNvPr id="22" name="文本框 21"/>
            <p:cNvSpPr txBox="1"/>
            <p:nvPr/>
          </p:nvSpPr>
          <p:spPr>
            <a:xfrm>
              <a:off x="857250" y="2121676"/>
              <a:ext cx="1656184" cy="261610"/>
            </a:xfrm>
            <a:prstGeom prst="rect">
              <a:avLst/>
            </a:prstGeom>
            <a:solidFill>
              <a:schemeClr val="bg1"/>
            </a:solidFill>
          </p:spPr>
          <p:txBody>
            <a:bodyPr wrap="square">
              <a:spAutoFit/>
            </a:bodyPr>
            <a:lstStyle/>
            <a:p>
              <a:pPr marR="0" defTabSz="914400">
                <a:buClrTx/>
                <a:buSzTx/>
                <a:buFontTx/>
                <a:defRPr/>
              </a:pPr>
              <a:r>
                <a:rPr kumimoji="0" lang="en-US" altLang="zh-CN" sz="1100" kern="100" cap="none" spc="0" normalizeH="0" baseline="0" noProof="0" dirty="0">
                  <a:solidFill>
                    <a:srgbClr val="0066CC"/>
                  </a:solidFill>
                  <a:latin typeface="Arial" panose="020B0604020202020204" pitchFamily="34" charset="0"/>
                  <a:ea typeface="等线" pitchFamily="2" charset="-122"/>
                  <a:cs typeface="Arial" panose="020B0604020202020204" pitchFamily="34" charset="0"/>
                </a:rPr>
                <a:t>Media of the University</a:t>
              </a:r>
              <a:endParaRPr kumimoji="0" lang="zh-CN" altLang="en-US" sz="1100" kern="1200" cap="none" spc="0" normalizeH="0" baseline="0" noProof="0" dirty="0">
                <a:solidFill>
                  <a:srgbClr val="0066CC"/>
                </a:solidFill>
                <a:latin typeface="Arial" panose="020B0604020202020204" pitchFamily="34" charset="0"/>
                <a:ea typeface="宋体" panose="02010600030101010101" pitchFamily="2" charset="-122"/>
                <a:cs typeface="Arial" panose="020B0604020202020204" pitchFamily="34" charset="0"/>
              </a:endParaRPr>
            </a:p>
          </p:txBody>
        </p:sp>
        <p:sp>
          <p:nvSpPr>
            <p:cNvPr id="27664" name="文本框 22"/>
            <p:cNvSpPr txBox="1"/>
            <p:nvPr/>
          </p:nvSpPr>
          <p:spPr>
            <a:xfrm>
              <a:off x="1925216" y="2628480"/>
              <a:ext cx="5293568" cy="584775"/>
            </a:xfrm>
            <a:prstGeom prst="rect">
              <a:avLst/>
            </a:prstGeom>
            <a:solidFill>
              <a:schemeClr val="bg1"/>
            </a:solidFill>
            <a:ln w="9525">
              <a:noFill/>
            </a:ln>
          </p:spPr>
          <p:txBody>
            <a:bodyPr>
              <a:spAutoFit/>
            </a:bodyPr>
            <a:p>
              <a:pPr algn="ctr"/>
              <a:r>
                <a:rPr lang="en-US" altLang="zh-CN" sz="1600" dirty="0">
                  <a:latin typeface="Arial" panose="020B0604020202020204" pitchFamily="34" charset="0"/>
                </a:rPr>
                <a:t>First financial news: (Jia Huaiqin) suggested to carry out trial measurement for digital trade.</a:t>
              </a:r>
              <a:endParaRPr lang="zh-CN" altLang="en-US" sz="1600" dirty="0">
                <a:latin typeface="Arial" panose="020B0604020202020204" pitchFamily="34" charset="0"/>
              </a:endParaRPr>
            </a:p>
          </p:txBody>
        </p:sp>
        <p:sp>
          <p:nvSpPr>
            <p:cNvPr id="24" name="文本框 23"/>
            <p:cNvSpPr txBox="1"/>
            <p:nvPr/>
          </p:nvSpPr>
          <p:spPr>
            <a:xfrm>
              <a:off x="1143000" y="3368986"/>
              <a:ext cx="1889720" cy="215444"/>
            </a:xfrm>
            <a:prstGeom prst="rect">
              <a:avLst/>
            </a:prstGeom>
            <a:solidFill>
              <a:srgbClr val="F7F7F7"/>
            </a:solidFill>
          </p:spPr>
          <p:txBody>
            <a:bodyPr wrap="square">
              <a:spAutoFit/>
            </a:bodyPr>
            <a:lstStyle/>
            <a:p>
              <a:pPr marR="0" defTabSz="914400">
                <a:buClrTx/>
                <a:buSzTx/>
                <a:buFontTx/>
                <a:defRPr/>
              </a:pPr>
              <a:r>
                <a:rPr kumimoji="0" lang="en-US" altLang="zh-CN" sz="800" kern="100" cap="none" spc="0" normalizeH="0" baseline="0" noProof="0" dirty="0">
                  <a:latin typeface="Arial" panose="020B0604020202020204" pitchFamily="34" charset="0"/>
                  <a:ea typeface="等线" pitchFamily="2" charset="-122"/>
                  <a:cs typeface="Arial" panose="020B0604020202020204" pitchFamily="34" charset="0"/>
                </a:rPr>
                <a:t>Release date: February 27th, 2018</a:t>
              </a:r>
              <a:endParaRPr kumimoji="0" lang="zh-CN" altLang="en-US" sz="800" kern="1200" cap="none" spc="0" normalizeH="0" baseline="0" noProof="0" dirty="0">
                <a:latin typeface="Arial" panose="020B0604020202020204" pitchFamily="34" charset="0"/>
                <a:ea typeface="宋体" panose="02010600030101010101" pitchFamily="2" charset="-122"/>
                <a:cs typeface="Arial" panose="020B0604020202020204" pitchFamily="34" charset="0"/>
              </a:endParaRPr>
            </a:p>
          </p:txBody>
        </p:sp>
        <p:sp>
          <p:nvSpPr>
            <p:cNvPr id="25" name="文本框 24"/>
            <p:cNvSpPr txBox="1"/>
            <p:nvPr/>
          </p:nvSpPr>
          <p:spPr>
            <a:xfrm>
              <a:off x="4139952" y="3368986"/>
              <a:ext cx="864096" cy="215444"/>
            </a:xfrm>
            <a:prstGeom prst="rect">
              <a:avLst/>
            </a:prstGeom>
            <a:solidFill>
              <a:srgbClr val="F7F7F7"/>
            </a:solidFill>
          </p:spPr>
          <p:txBody>
            <a:bodyPr wrap="square">
              <a:spAutoFit/>
            </a:bodyPr>
            <a:lstStyle/>
            <a:p>
              <a:pPr marR="0" defTabSz="914400">
                <a:buClrTx/>
                <a:buSzTx/>
                <a:buFontTx/>
                <a:defRPr/>
              </a:pPr>
              <a:r>
                <a:rPr kumimoji="0" lang="en-US" altLang="zh-CN" sz="800" kern="100" cap="none" spc="0" normalizeH="0" baseline="0" noProof="0" dirty="0">
                  <a:latin typeface="Arial" panose="020B0604020202020204" pitchFamily="34" charset="0"/>
                  <a:ea typeface="等线" pitchFamily="2" charset="-122"/>
                  <a:cs typeface="Arial" panose="020B0604020202020204" pitchFamily="34" charset="0"/>
                </a:rPr>
                <a:t>Visitors: 329</a:t>
              </a:r>
              <a:endParaRPr kumimoji="0" lang="zh-CN" altLang="en-US" sz="800" kern="1200" cap="none" spc="0" normalizeH="0" baseline="0" noProof="0" dirty="0">
                <a:latin typeface="Arial" panose="020B0604020202020204" pitchFamily="34" charset="0"/>
                <a:ea typeface="宋体" panose="02010600030101010101" pitchFamily="2" charset="-122"/>
                <a:cs typeface="Arial" panose="020B0604020202020204" pitchFamily="34" charset="0"/>
              </a:endParaRPr>
            </a:p>
          </p:txBody>
        </p:sp>
        <p:sp>
          <p:nvSpPr>
            <p:cNvPr id="26" name="文本框 25"/>
            <p:cNvSpPr txBox="1"/>
            <p:nvPr/>
          </p:nvSpPr>
          <p:spPr>
            <a:xfrm>
              <a:off x="6111280" y="3362550"/>
              <a:ext cx="1293440" cy="215444"/>
            </a:xfrm>
            <a:prstGeom prst="rect">
              <a:avLst/>
            </a:prstGeom>
            <a:solidFill>
              <a:srgbClr val="F7F7F7"/>
            </a:solidFill>
          </p:spPr>
          <p:txBody>
            <a:bodyPr wrap="square">
              <a:spAutoFit/>
            </a:bodyPr>
            <a:lstStyle/>
            <a:p>
              <a:pPr marR="0" defTabSz="914400">
                <a:buClrTx/>
                <a:buSzTx/>
                <a:buFontTx/>
                <a:defRPr/>
              </a:pPr>
              <a:r>
                <a:rPr kumimoji="0" lang="en-US" altLang="zh-CN" sz="800" kern="100" cap="none" spc="0" normalizeH="0" baseline="0" noProof="0" dirty="0">
                  <a:latin typeface="Arial" panose="020B0604020202020204" pitchFamily="34" charset="0"/>
                  <a:ea typeface="等线" pitchFamily="2" charset="-122"/>
                  <a:cs typeface="Arial" panose="020B0604020202020204" pitchFamily="34" charset="0"/>
                </a:rPr>
                <a:t>Edited by: Wang </a:t>
              </a:r>
              <a:r>
                <a:rPr kumimoji="0" lang="en-US" altLang="zh-CN" sz="800" kern="100" cap="none" spc="0" normalizeH="0" baseline="0" noProof="0" dirty="0" err="1">
                  <a:latin typeface="Arial" panose="020B0604020202020204" pitchFamily="34" charset="0"/>
                  <a:ea typeface="等线" pitchFamily="2" charset="-122"/>
                  <a:cs typeface="Arial" panose="020B0604020202020204" pitchFamily="34" charset="0"/>
                </a:rPr>
                <a:t>Xuying</a:t>
              </a:r>
              <a:endParaRPr kumimoji="0" lang="zh-CN" altLang="en-US" sz="800" kern="1200" cap="none" spc="0" normalizeH="0" baseline="0" noProof="0" dirty="0">
                <a:latin typeface="Arial" panose="020B0604020202020204" pitchFamily="34" charset="0"/>
                <a:ea typeface="宋体" panose="02010600030101010101" pitchFamily="2" charset="-122"/>
                <a:cs typeface="Arial" panose="020B0604020202020204" pitchFamily="34" charset="0"/>
              </a:endParaRPr>
            </a:p>
          </p:txBody>
        </p:sp>
        <p:sp>
          <p:nvSpPr>
            <p:cNvPr id="27668" name="文本框 30"/>
            <p:cNvSpPr txBox="1"/>
            <p:nvPr/>
          </p:nvSpPr>
          <p:spPr>
            <a:xfrm>
              <a:off x="1080753" y="3723997"/>
              <a:ext cx="6696743" cy="2585323"/>
            </a:xfrm>
            <a:prstGeom prst="rect">
              <a:avLst/>
            </a:prstGeom>
            <a:solidFill>
              <a:schemeClr val="bg1"/>
            </a:solidFill>
            <a:ln w="9525">
              <a:noFill/>
            </a:ln>
          </p:spPr>
          <p:txBody>
            <a:bodyPr>
              <a:spAutoFit/>
            </a:bodyPr>
            <a:p>
              <a:pPr algn="ctr"/>
              <a:r>
                <a:rPr lang="en-US" altLang="zh-CN" sz="1400" dirty="0">
                  <a:latin typeface="Arial" panose="020B0604020202020204" pitchFamily="34" charset="0"/>
                </a:rPr>
                <a:t>Carry out trial measurement for digital trade</a:t>
              </a:r>
              <a:endParaRPr lang="en-US" altLang="zh-CN" sz="1400" dirty="0">
                <a:latin typeface="Arial" panose="020B0604020202020204" pitchFamily="34" charset="0"/>
              </a:endParaRPr>
            </a:p>
            <a:p>
              <a:pPr algn="ctr"/>
              <a:r>
                <a:rPr lang="en-US" altLang="zh-CN" sz="1200" dirty="0">
                  <a:latin typeface="Arial" panose="020B0604020202020204" pitchFamily="34" charset="0"/>
                </a:rPr>
                <a:t>Jia Huaiqin</a:t>
              </a:r>
              <a:endParaRPr lang="en-US" altLang="zh-CN" sz="1200" dirty="0">
                <a:latin typeface="Arial" panose="020B0604020202020204" pitchFamily="34" charset="0"/>
              </a:endParaRPr>
            </a:p>
            <a:p>
              <a:pPr algn="ctr"/>
              <a:r>
                <a:rPr lang="en-US" altLang="zh-CN" sz="1200" dirty="0">
                  <a:latin typeface="Arial" panose="020B0604020202020204" pitchFamily="34" charset="0"/>
                </a:rPr>
                <a:t>(Source: CBN February 25, 2018)</a:t>
              </a:r>
              <a:endParaRPr lang="en-US" altLang="zh-CN" sz="1200" dirty="0">
                <a:latin typeface="Arial" panose="020B0604020202020204" pitchFamily="34" charset="0"/>
              </a:endParaRPr>
            </a:p>
            <a:p>
              <a:pPr algn="ctr"/>
              <a:endParaRPr lang="en-US" altLang="zh-CN" sz="1200" dirty="0">
                <a:latin typeface="Arial" panose="020B0604020202020204" pitchFamily="34" charset="0"/>
              </a:endParaRPr>
            </a:p>
            <a:p>
              <a:pPr algn="just"/>
              <a:r>
                <a:rPr lang="en-US" altLang="zh-CN" sz="1200" dirty="0">
                  <a:latin typeface="Arial" panose="020B0604020202020204" pitchFamily="34" charset="0"/>
                </a:rPr>
                <a:t>    </a:t>
              </a:r>
              <a:r>
                <a:rPr lang="en-US" altLang="zh-CN" sz="1100" dirty="0">
                  <a:latin typeface="Arial" panose="020B0604020202020204" pitchFamily="34" charset="0"/>
                </a:rPr>
                <a:t>In the past two years, digital economy and digital trade have entered the vision of leaders around the world, which is enough to illustrate their importance. In September 2016, G20 leaders spoke highly of the digital economy in Hangzhou Summit, calling it "the increasingly important driving force of global economic growth", and called on all countries in the world to "take actions to create conditions for the prosperity and vigorous development of the digital economy, promote the development of the world economy and benefit everyone". The communique of the Summit stated: "We appreciate the efforts made by OECD, IMF and other national and international organizations in the efforts of digital economy measurements, and believe that further research and exchanges are needed.” The same concern was expressed at the 2017 meeting of BRICS by leaders in Xiamen.at the 2017 BRICS leaders meeting in Xiamen</a:t>
              </a:r>
              <a:r>
                <a:rPr lang="en-US" altLang="zh-CN" sz="1200" dirty="0">
                  <a:latin typeface="Arial" panose="020B0604020202020204" pitchFamily="34" charset="0"/>
                </a:rPr>
                <a:t>.</a:t>
              </a:r>
              <a:endParaRPr lang="en-US" altLang="zh-CN" sz="1200" dirty="0">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None/>
            </a:pPr>
            <a:fld id="{9A0DB2DC-4C9A-4742-B13C-FB6460FD3503}" type="slidenum">
              <a:rPr lang="en-US" altLang="zh-CN" sz="1400" dirty="0"/>
            </a:fld>
            <a:endParaRPr lang="en-US" altLang="zh-CN" sz="1400" dirty="0"/>
          </a:p>
        </p:txBody>
      </p:sp>
      <p:sp>
        <p:nvSpPr>
          <p:cNvPr id="28675" name="TextBox 2"/>
          <p:cNvSpPr/>
          <p:nvPr/>
        </p:nvSpPr>
        <p:spPr>
          <a:xfrm>
            <a:off x="571500" y="785813"/>
            <a:ext cx="7929563" cy="4875212"/>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50000"/>
              </a:lnSpc>
              <a:spcBef>
                <a:spcPct val="0"/>
              </a:spcBef>
              <a:buNone/>
            </a:pPr>
            <a:r>
              <a:rPr lang="en-US" altLang="zh-CN" sz="1600" dirty="0">
                <a:ea typeface="仿宋" panose="02010609060101010101" pitchFamily="49" charset="-122"/>
              </a:rPr>
              <a:t>Jia Huaiqin, Liu Nan. Review and suggestions on the research of digital trade and its measurement — based on the literature review at home and abroad, China Economic Statistics Quarterly, 2018(01).</a:t>
            </a:r>
            <a:endParaRPr lang="en-US" altLang="zh-CN" sz="1600" dirty="0">
              <a:ea typeface="仿宋" panose="02010609060101010101" pitchFamily="49" charset="-122"/>
            </a:endParaRPr>
          </a:p>
          <a:p>
            <a:pPr marL="0" lvl="0" indent="0" eaLnBrk="1" hangingPunct="1">
              <a:lnSpc>
                <a:spcPct val="150000"/>
              </a:lnSpc>
              <a:spcBef>
                <a:spcPct val="0"/>
              </a:spcBef>
              <a:buNone/>
            </a:pPr>
            <a:r>
              <a:rPr lang="en-US" altLang="zh-CN" sz="1600" dirty="0">
                <a:ea typeface="仿宋" panose="02010609060101010101" pitchFamily="49" charset="-122"/>
              </a:rPr>
              <a:t>Fang Yuanxin (China Industrial Control Systems Cyber Emergency Response Team). An exploratory analysis of the development of digital trade in China — based on the conceptual framework and indicator system of OECD-WTO. Journal of Customs and Trade, 2000(05).</a:t>
            </a:r>
            <a:endParaRPr lang="en-US" altLang="zh-CN" sz="1600" dirty="0">
              <a:ea typeface="仿宋" panose="02010609060101010101" pitchFamily="49" charset="-122"/>
            </a:endParaRPr>
          </a:p>
          <a:p>
            <a:pPr marL="0" lvl="0" indent="0" eaLnBrk="1" hangingPunct="1">
              <a:lnSpc>
                <a:spcPct val="150000"/>
              </a:lnSpc>
              <a:spcBef>
                <a:spcPct val="0"/>
              </a:spcBef>
              <a:buNone/>
            </a:pPr>
            <a:r>
              <a:rPr lang="en-US" altLang="zh-CN" sz="1600" dirty="0">
                <a:ea typeface="仿宋" panose="02010609060101010101" pitchFamily="49" charset="-122"/>
              </a:rPr>
              <a:t>Gao Xiaoyu, Jia Huaiqin, Fang Yuanxin, Wang Mengzi. Integration ratio method of digital trade measurement: from conception to actual measurement. Modern Science, 2021(10).</a:t>
            </a:r>
            <a:endParaRPr lang="en-US" altLang="zh-CN" sz="1600" dirty="0">
              <a:ea typeface="仿宋" panose="02010609060101010101" pitchFamily="49" charset="-122"/>
            </a:endParaRPr>
          </a:p>
          <a:p>
            <a:pPr marL="0" lvl="0" indent="0" eaLnBrk="1" hangingPunct="1">
              <a:lnSpc>
                <a:spcPct val="150000"/>
              </a:lnSpc>
              <a:spcBef>
                <a:spcPct val="0"/>
              </a:spcBef>
              <a:buNone/>
            </a:pPr>
            <a:r>
              <a:rPr lang="en-US" altLang="zh-CN" sz="1600" dirty="0">
                <a:solidFill>
                  <a:srgbClr val="FF0000"/>
                </a:solidFill>
                <a:ea typeface="仿宋" panose="02010609060101010101" pitchFamily="49" charset="-122"/>
              </a:rPr>
              <a:t>Jia Huaiqin, Gao Xiaoyu, Xu Xiaojuan, Fang Yuanxin. Exploration on conceptual framework, indicator system and measurement method of digital trade measurement. Statistical Research, 2021(12).</a:t>
            </a:r>
            <a:endParaRPr lang="en-US" altLang="zh-CN" sz="1600" dirty="0">
              <a:solidFill>
                <a:srgbClr val="FF0000"/>
              </a:solidFill>
              <a:ea typeface="仿宋" panose="02010609060101010101" pitchFamily="49"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None/>
            </a:pPr>
            <a:fld id="{9A0DB2DC-4C9A-4742-B13C-FB6460FD3503}" type="slidenum">
              <a:rPr lang="en-US" altLang="zh-CN" sz="1400" dirty="0">
                <a:cs typeface="Arial" panose="020B0604020202020204" pitchFamily="34" charset="0"/>
              </a:rPr>
            </a:fld>
            <a:endParaRPr lang="en-US" altLang="zh-CN" sz="1400" dirty="0">
              <a:ea typeface="Arial" panose="020B0604020202020204" pitchFamily="34" charset="0"/>
              <a:cs typeface="Arial" panose="020B0604020202020204" pitchFamily="34" charset="0"/>
            </a:endParaRPr>
          </a:p>
        </p:txBody>
      </p:sp>
      <p:sp>
        <p:nvSpPr>
          <p:cNvPr id="29699" name="灯片编号占位符 5"/>
          <p:cNvSpPr>
            <a:spLocks noGrp="1"/>
          </p:cNvSpPr>
          <p:nvPr/>
        </p:nvSpPr>
        <p:spPr>
          <a:xfrm>
            <a:off x="6553200" y="6245225"/>
            <a:ext cx="2133600" cy="47625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r" eaLnBrk="1" hangingPunct="1">
              <a:spcBef>
                <a:spcPct val="0"/>
              </a:spcBef>
              <a:buNone/>
            </a:pPr>
            <a:fld id="{9A0DB2DC-4C9A-4742-B13C-FB6460FD3503}" type="slidenum">
              <a:rPr lang="en-US" altLang="zh-CN" sz="1400" dirty="0">
                <a:cs typeface="Arial" panose="020B0604020202020204" pitchFamily="34" charset="0"/>
              </a:rPr>
            </a:fld>
            <a:endParaRPr lang="en-US" altLang="zh-CN" sz="1400" dirty="0">
              <a:ea typeface="Arial" panose="020B0604020202020204" pitchFamily="34" charset="0"/>
              <a:cs typeface="Arial" panose="020B0604020202020204" pitchFamily="34" charset="0"/>
            </a:endParaRPr>
          </a:p>
        </p:txBody>
      </p:sp>
      <p:pic>
        <p:nvPicPr>
          <p:cNvPr id="29700" name="Picture 4"/>
          <p:cNvPicPr>
            <a:picLocks noChangeAspect="1"/>
          </p:cNvPicPr>
          <p:nvPr/>
        </p:nvPicPr>
        <p:blipFill>
          <a:blip r:embed="rId1"/>
          <a:stretch>
            <a:fillRect/>
          </a:stretch>
        </p:blipFill>
        <p:spPr>
          <a:xfrm>
            <a:off x="539750" y="1125538"/>
            <a:ext cx="7956550" cy="4221162"/>
          </a:xfrm>
          <a:prstGeom prst="rect">
            <a:avLst/>
          </a:prstGeom>
          <a:noFill/>
          <a:ln w="9525" cap="flat" cmpd="sng">
            <a:solidFill>
              <a:srgbClr val="000000"/>
            </a:solidFill>
            <a:prstDash val="solid"/>
            <a:miter/>
            <a:headEnd type="none" w="med" len="med"/>
            <a:tailEnd type="none" w="med" len="med"/>
          </a:ln>
        </p:spPr>
      </p:pic>
      <p:sp>
        <p:nvSpPr>
          <p:cNvPr id="29701" name="Rectangle 5"/>
          <p:cNvSpPr/>
          <p:nvPr/>
        </p:nvSpPr>
        <p:spPr>
          <a:xfrm>
            <a:off x="539750" y="549275"/>
            <a:ext cx="7416800" cy="519113"/>
          </a:xfrm>
          <a:prstGeom prst="rect">
            <a:avLst/>
          </a:prstGeom>
          <a:no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n-US" altLang="zh-CN" sz="1800" dirty="0">
                <a:cs typeface="Arial" panose="020B0604020202020204" pitchFamily="34" charset="0"/>
              </a:rPr>
              <a:t>Jia Huaiqin's "Duality-and-three-rings" Digital Trade Indicator Framework</a:t>
            </a:r>
            <a:endParaRPr lang="en-US" altLang="zh-CN" sz="1800" dirty="0">
              <a:ea typeface="Arial" panose="020B0604020202020204" pitchFamily="34" charset="0"/>
            </a:endParaRPr>
          </a:p>
        </p:txBody>
      </p:sp>
      <p:grpSp>
        <p:nvGrpSpPr>
          <p:cNvPr id="29702" name="组合 11"/>
          <p:cNvGrpSpPr/>
          <p:nvPr/>
        </p:nvGrpSpPr>
        <p:grpSpPr>
          <a:xfrm>
            <a:off x="1476375" y="2708275"/>
            <a:ext cx="6303963" cy="1004888"/>
            <a:chOff x="1475656" y="2708920"/>
            <a:chExt cx="6305082" cy="1004252"/>
          </a:xfrm>
        </p:grpSpPr>
        <p:sp>
          <p:nvSpPr>
            <p:cNvPr id="2" name="文本框 1"/>
            <p:cNvSpPr txBox="1"/>
            <p:nvPr/>
          </p:nvSpPr>
          <p:spPr>
            <a:xfrm>
              <a:off x="1475656" y="2708920"/>
              <a:ext cx="1584176" cy="954107"/>
            </a:xfrm>
            <a:prstGeom prst="rect">
              <a:avLst/>
            </a:prstGeom>
            <a:solidFill>
              <a:srgbClr val="FF6700"/>
            </a:solidFill>
          </p:spPr>
          <p:txBody>
            <a:bodyPr wrap="square" rtlCol="0">
              <a:spAutoFit/>
            </a:bodyPr>
            <a:lstStyle/>
            <a:p>
              <a:pPr marR="0" algn="just" defTabSz="914400">
                <a:buClrTx/>
                <a:buSzTx/>
                <a:buFontTx/>
                <a:defRPr/>
              </a:pPr>
              <a:r>
                <a:rPr kumimoji="0" lang="en-US" altLang="zh-CN" sz="1400" kern="100" cap="none" spc="0" normalizeH="0" baseline="0" noProof="0" dirty="0">
                  <a:latin typeface="Arial" panose="020B0604020202020204" pitchFamily="34" charset="0"/>
                  <a:ea typeface="等线" pitchFamily="2" charset="-122"/>
                  <a:cs typeface="Arial" panose="020B0604020202020204" pitchFamily="34" charset="0"/>
                </a:rPr>
                <a:t>Computer, communication and information services</a:t>
              </a:r>
              <a:endParaRPr kumimoji="0" lang="zh-CN" altLang="zh-CN" sz="1400" kern="100" cap="none" spc="0" normalizeH="0" baseline="0" noProof="0" dirty="0">
                <a:latin typeface="Arial" panose="020B0604020202020204" pitchFamily="34" charset="0"/>
                <a:ea typeface="等线" pitchFamily="2" charset="-122"/>
                <a:cs typeface="Arial" panose="020B0604020202020204" pitchFamily="34" charset="0"/>
              </a:endParaRPr>
            </a:p>
          </p:txBody>
        </p:sp>
        <p:sp>
          <p:nvSpPr>
            <p:cNvPr id="29704" name="文本框 2"/>
            <p:cNvSpPr txBox="1"/>
            <p:nvPr/>
          </p:nvSpPr>
          <p:spPr>
            <a:xfrm>
              <a:off x="4107873" y="2759065"/>
              <a:ext cx="1113462" cy="954107"/>
            </a:xfrm>
            <a:prstGeom prst="rect">
              <a:avLst/>
            </a:prstGeom>
            <a:solidFill>
              <a:srgbClr val="FFCF00"/>
            </a:solidFill>
            <a:ln w="9525">
              <a:noFill/>
            </a:ln>
          </p:spPr>
          <p:txBody>
            <a:bodyPr>
              <a:spAutoFit/>
            </a:bodyPr>
            <a:p>
              <a:r>
                <a:rPr lang="en-US" altLang="zh-CN" sz="1400" dirty="0">
                  <a:latin typeface="Arial" panose="020B0604020202020204" pitchFamily="34" charset="0"/>
                  <a:cs typeface="Arial" panose="020B0604020202020204" pitchFamily="34" charset="0"/>
                </a:rPr>
                <a:t>Digital technology enabled services</a:t>
              </a:r>
              <a:endParaRPr lang="zh-CN" altLang="en-US" sz="1400" dirty="0">
                <a:latin typeface="Arial" panose="020B0604020202020204" pitchFamily="34" charset="0"/>
                <a:ea typeface="Arial" panose="020B0604020202020204" pitchFamily="34" charset="0"/>
              </a:endParaRPr>
            </a:p>
          </p:txBody>
        </p:sp>
        <p:sp>
          <p:nvSpPr>
            <p:cNvPr id="29705" name="文本框 9"/>
            <p:cNvSpPr txBox="1"/>
            <p:nvPr/>
          </p:nvSpPr>
          <p:spPr>
            <a:xfrm>
              <a:off x="6556800" y="2816641"/>
              <a:ext cx="1223938" cy="738664"/>
            </a:xfrm>
            <a:prstGeom prst="rect">
              <a:avLst/>
            </a:prstGeom>
            <a:solidFill>
              <a:srgbClr val="D2FFFF"/>
            </a:solidFill>
            <a:ln w="9525" cap="flat" cmpd="sng">
              <a:solidFill>
                <a:srgbClr val="D2FFFF"/>
              </a:solidFill>
              <a:prstDash val="solid"/>
              <a:miter/>
              <a:headEnd type="none" w="med" len="med"/>
              <a:tailEnd type="none" w="med" len="med"/>
            </a:ln>
          </p:spPr>
          <p:txBody>
            <a:bodyPr>
              <a:spAutoFit/>
            </a:bodyPr>
            <a:p>
              <a:r>
                <a:rPr lang="en-US" altLang="zh-CN" sz="1400" dirty="0">
                  <a:latin typeface="Arial" panose="020B0604020202020204" pitchFamily="34" charset="0"/>
                  <a:cs typeface="Arial" panose="020B0604020202020204" pitchFamily="34" charset="0"/>
                </a:rPr>
                <a:t>Goods</a:t>
              </a:r>
              <a:r>
                <a:rPr lang="en-US" altLang="zh-CN" sz="1400" dirty="0">
                  <a:latin typeface="Arial" panose="020B0604020202020204" pitchFamily="34" charset="0"/>
                  <a:ea typeface="Arial" panose="020B0604020202020204" pitchFamily="34" charset="0"/>
                </a:rPr>
                <a:t>—</a:t>
              </a:r>
              <a:r>
                <a:rPr lang="en-US" altLang="zh-CN" sz="1400" dirty="0">
                  <a:latin typeface="Arial" panose="020B0604020202020204" pitchFamily="34" charset="0"/>
                  <a:cs typeface="Arial" panose="020B0604020202020204" pitchFamily="34" charset="0"/>
                </a:rPr>
                <a:t>cross-border E-commerce</a:t>
              </a:r>
              <a:endParaRPr lang="zh-CN" altLang="zh-CN" sz="1400" dirty="0">
                <a:latin typeface="Arial" panose="020B0604020202020204" pitchFamily="34" charset="0"/>
                <a:ea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None/>
            </a:pPr>
            <a:fld id="{9A0DB2DC-4C9A-4742-B13C-FB6460FD3503}" type="slidenum">
              <a:rPr lang="en-US" altLang="zh-CN" sz="1400" dirty="0"/>
            </a:fld>
            <a:endParaRPr lang="en-US" altLang="zh-CN" sz="1400" dirty="0"/>
          </a:p>
        </p:txBody>
      </p:sp>
      <p:sp>
        <p:nvSpPr>
          <p:cNvPr id="30723" name="Text Box 4"/>
          <p:cNvSpPr/>
          <p:nvPr/>
        </p:nvSpPr>
        <p:spPr>
          <a:xfrm>
            <a:off x="1116013" y="908050"/>
            <a:ext cx="7273925" cy="3025775"/>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50000"/>
              </a:lnSpc>
              <a:spcBef>
                <a:spcPct val="0"/>
              </a:spcBef>
              <a:buNone/>
            </a:pPr>
            <a:r>
              <a:rPr lang="en-US" altLang="zh-CN" sz="1600" dirty="0"/>
              <a:t>       It should be pointed out that in theory, the transaction objects of E-commerce include goods and services. While, objects of the cross-border E-commerce only refer to goods in business practice, especially in the management of cross-border E-commerce by Chinese customs. However, the </a:t>
            </a:r>
            <a:r>
              <a:rPr lang="en-US" altLang="zh-CN" sz="1600" i="1" dirty="0"/>
              <a:t>Cross-border E-commerce Standard Framework</a:t>
            </a:r>
            <a:r>
              <a:rPr lang="en-US" altLang="zh-CN" sz="1600" dirty="0"/>
              <a:t> (June, 2018) of the World Customs Organization only uses the expression "cross-border E-commerce of tangible goods" in the first sentence of the foreword, and directly use "cross-border E-commerce</a:t>
            </a:r>
            <a:r>
              <a:rPr lang="en-US" altLang="zh-CN" sz="1600" dirty="0"/>
              <a:t>” in </a:t>
            </a:r>
            <a:r>
              <a:rPr lang="en-US" altLang="zh-CN" sz="1600" dirty="0"/>
              <a:t>other contexts.</a:t>
            </a:r>
            <a:endParaRPr lang="en-US" altLang="zh-CN" sz="1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None/>
            </a:pPr>
            <a:fld id="{9A0DB2DC-4C9A-4742-B13C-FB6460FD3503}" type="slidenum">
              <a:rPr lang="en-US" altLang="zh-CN" sz="1400" dirty="0"/>
            </a:fld>
            <a:endParaRPr lang="en-US" altLang="zh-CN" sz="1400" dirty="0"/>
          </a:p>
        </p:txBody>
      </p:sp>
      <p:sp>
        <p:nvSpPr>
          <p:cNvPr id="31747" name="TextBox 2"/>
          <p:cNvSpPr/>
          <p:nvPr/>
        </p:nvSpPr>
        <p:spPr>
          <a:xfrm>
            <a:off x="500063" y="642938"/>
            <a:ext cx="8215312" cy="5307012"/>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50000"/>
              </a:lnSpc>
              <a:spcBef>
                <a:spcPct val="0"/>
              </a:spcBef>
              <a:buNone/>
            </a:pPr>
            <a:r>
              <a:rPr lang="en-US" altLang="zh-CN" sz="1400" dirty="0"/>
              <a:t>According to the explanation of the "duality-and-three-rings” framework, the following definitions are made for digital trade:</a:t>
            </a:r>
            <a:endParaRPr lang="en-US" altLang="zh-CN" sz="1400" dirty="0"/>
          </a:p>
          <a:p>
            <a:pPr marL="0" lvl="0" indent="0" eaLnBrk="1" hangingPunct="1">
              <a:lnSpc>
                <a:spcPct val="150000"/>
              </a:lnSpc>
              <a:spcBef>
                <a:spcPct val="0"/>
              </a:spcBef>
              <a:buNone/>
            </a:pPr>
            <a:r>
              <a:rPr lang="en-US" altLang="zh-CN" sz="1400" b="1" dirty="0"/>
              <a:t>Digital trade is the cross-border trade which is </a:t>
            </a:r>
            <a:r>
              <a:rPr lang="en-US" altLang="zh-CN" sz="1400" b="1" dirty="0">
                <a:solidFill>
                  <a:srgbClr val="FF0000"/>
                </a:solidFill>
              </a:rPr>
              <a:t>transformed from </a:t>
            </a:r>
            <a:r>
              <a:rPr lang="en-US" altLang="zh-CN" sz="1400" b="1" dirty="0"/>
              <a:t>and </a:t>
            </a:r>
            <a:r>
              <a:rPr lang="en-US" altLang="zh-CN" sz="1400" b="1" dirty="0">
                <a:solidFill>
                  <a:srgbClr val="FF0000"/>
                </a:solidFill>
              </a:rPr>
              <a:t>enabled by </a:t>
            </a:r>
            <a:r>
              <a:rPr lang="en-US" altLang="zh-CN" sz="1400" b="1" dirty="0"/>
              <a:t>digital technology.</a:t>
            </a:r>
            <a:endParaRPr lang="en-US" altLang="zh-CN" sz="1400" b="1" dirty="0"/>
          </a:p>
          <a:p>
            <a:pPr marL="0" lvl="0" indent="0" eaLnBrk="1" hangingPunct="1">
              <a:lnSpc>
                <a:spcPct val="150000"/>
              </a:lnSpc>
              <a:spcBef>
                <a:spcPct val="0"/>
              </a:spcBef>
              <a:buNone/>
            </a:pPr>
            <a:r>
              <a:rPr lang="en-US" altLang="zh-CN" sz="1400" dirty="0"/>
              <a:t>Trade in the definition limit to cross-border trade between resident units and non-resident units of an economic entity. At present, there is no possible condition for obtaining the data of domestic transactions in the host economic entity carried out with foreign commercial presence. UNCTAD's survey of digital technology empowerment services excludes three delivery modes: consumption abroad, natural person presence and foreign commercial presence. The digitally delivered trade of the Handbook accepts UNCTAD's caliber, and states that measuring by four delivery modes is not a recent consideration.</a:t>
            </a:r>
            <a:endParaRPr lang="en-US" altLang="zh-CN" sz="1400" dirty="0"/>
          </a:p>
          <a:p>
            <a:pPr marL="0" lvl="0" indent="0" eaLnBrk="1" hangingPunct="1">
              <a:lnSpc>
                <a:spcPct val="150000"/>
              </a:lnSpc>
              <a:spcBef>
                <a:spcPct val="0"/>
              </a:spcBef>
              <a:buNone/>
            </a:pPr>
            <a:r>
              <a:rPr lang="en-US" altLang="zh-CN" sz="1400" dirty="0"/>
              <a:t>The definition of transformed from digital technology and enabled by digital technology correspond to digital commercialization and commercial digitalization respectively. As for the latter, if transaction of enabled by digital technology can be made online, it corresponds to the category of UNCDAT digital deliverable services. If enabled by digital technology extends to online ordering, it can cover goods—cross-border E-commerce and services—digital trade.</a:t>
            </a:r>
            <a:endParaRPr lang="en-US" altLang="zh-CN"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6"/>
          <p:cNvSpPr txBox="1">
            <a:spLocks noGrp="1"/>
          </p:cNvSpPr>
          <p:nvPr>
            <p:ph type="sldNum" sz="quarter" idx="12"/>
          </p:nvPr>
        </p:nvSpPr>
        <p:spPr>
          <a:ln/>
        </p:spPr>
        <p:txBody>
          <a:bodyPr/>
          <a:p>
            <a:pPr marL="0" indent="0" algn="r">
              <a:spcBef>
                <a:spcPct val="0"/>
              </a:spcBef>
              <a:buNone/>
            </a:pPr>
            <a:fld id="{9A0DB2DC-4C9A-4742-B13C-FB6460FD3503}" type="slidenum">
              <a:rPr lang="zh-CN" altLang="zh-CN" sz="1400" dirty="0">
                <a:solidFill>
                  <a:srgbClr val="000000"/>
                </a:solidFill>
              </a:rPr>
            </a:fld>
            <a:endParaRPr lang="zh-CN" altLang="zh-CN" sz="1400" dirty="0">
              <a:solidFill>
                <a:srgbClr val="000000"/>
              </a:solidFill>
            </a:endParaRPr>
          </a:p>
        </p:txBody>
      </p:sp>
      <p:sp>
        <p:nvSpPr>
          <p:cNvPr id="5123" name="Text Box 5"/>
          <p:cNvSpPr txBox="1"/>
          <p:nvPr/>
        </p:nvSpPr>
        <p:spPr>
          <a:xfrm>
            <a:off x="36513" y="2435225"/>
            <a:ext cx="1135062" cy="1570038"/>
          </a:xfrm>
          <a:prstGeom prst="rect">
            <a:avLst/>
          </a:prstGeom>
          <a:solidFill>
            <a:srgbClr val="FBA3E2"/>
          </a:solid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a:spcBef>
                <a:spcPct val="50000"/>
              </a:spcBef>
              <a:buNone/>
            </a:pPr>
            <a:r>
              <a:rPr lang="zh-CN" altLang="zh-CN" sz="1200" dirty="0">
                <a:solidFill>
                  <a:srgbClr val="000000"/>
                </a:solidFill>
              </a:rPr>
              <a:t>Digital trade is the way the digital economy operates in the field of international trade</a:t>
            </a:r>
            <a:endParaRPr lang="zh-CN" altLang="zh-CN" sz="1200" dirty="0">
              <a:solidFill>
                <a:srgbClr val="000000"/>
              </a:solidFill>
            </a:endParaRPr>
          </a:p>
        </p:txBody>
      </p:sp>
      <p:sp>
        <p:nvSpPr>
          <p:cNvPr id="5124" name="Line 6"/>
          <p:cNvSpPr/>
          <p:nvPr/>
        </p:nvSpPr>
        <p:spPr>
          <a:xfrm flipV="1">
            <a:off x="1187450" y="1989138"/>
            <a:ext cx="936625" cy="1079500"/>
          </a:xfrm>
          <a:prstGeom prst="line">
            <a:avLst/>
          </a:prstGeom>
          <a:ln w="9525" cap="flat" cmpd="sng">
            <a:solidFill>
              <a:schemeClr val="tx1"/>
            </a:solidFill>
            <a:prstDash val="solid"/>
            <a:headEnd type="none" w="med" len="med"/>
            <a:tailEnd type="none" w="med" len="med"/>
          </a:ln>
        </p:spPr>
      </p:sp>
      <p:sp>
        <p:nvSpPr>
          <p:cNvPr id="5125" name="Text Box 7"/>
          <p:cNvSpPr txBox="1"/>
          <p:nvPr/>
        </p:nvSpPr>
        <p:spPr>
          <a:xfrm>
            <a:off x="2124075" y="1341438"/>
            <a:ext cx="2089150" cy="1384300"/>
          </a:xfrm>
          <a:prstGeom prst="rect">
            <a:avLst/>
          </a:prstGeom>
          <a:solidFill>
            <a:srgbClr val="B5F9A5"/>
          </a:solid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50000"/>
              </a:spcBef>
              <a:buNone/>
            </a:pPr>
            <a:r>
              <a:rPr lang="zh-CN" altLang="zh-CN" sz="1400" dirty="0">
                <a:solidFill>
                  <a:srgbClr val="000000"/>
                </a:solidFill>
              </a:rPr>
              <a:t>① A new type of trade formed by the paid cross-border flow of digital technology products. </a:t>
            </a:r>
            <a:r>
              <a:rPr lang="zh-CN" altLang="zh-CN" sz="1400" dirty="0">
                <a:solidFill>
                  <a:srgbClr val="FF0000"/>
                </a:solidFill>
              </a:rPr>
              <a:t>Digital commercialization</a:t>
            </a:r>
            <a:endParaRPr lang="zh-CN" altLang="zh-CN" sz="1400" dirty="0">
              <a:solidFill>
                <a:srgbClr val="FF0000"/>
              </a:solidFill>
            </a:endParaRPr>
          </a:p>
        </p:txBody>
      </p:sp>
      <p:sp>
        <p:nvSpPr>
          <p:cNvPr id="5126" name="Text Box 8"/>
          <p:cNvSpPr txBox="1"/>
          <p:nvPr/>
        </p:nvSpPr>
        <p:spPr>
          <a:xfrm>
            <a:off x="2051050" y="4076700"/>
            <a:ext cx="2159000" cy="1816100"/>
          </a:xfrm>
          <a:prstGeom prst="rect">
            <a:avLst/>
          </a:prstGeom>
          <a:solidFill>
            <a:srgbClr val="6699FF"/>
          </a:solid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50000"/>
              </a:spcBef>
              <a:buNone/>
            </a:pPr>
            <a:r>
              <a:rPr lang="zh-CN" altLang="zh-CN" sz="1400" dirty="0">
                <a:solidFill>
                  <a:srgbClr val="000000"/>
                </a:solidFill>
              </a:rPr>
              <a:t>② The change of trading ways and the promotion of trading contents brought about by the empowerment of traditional trade by digital technology. </a:t>
            </a:r>
            <a:r>
              <a:rPr lang="zh-CN" altLang="zh-CN" sz="1400" dirty="0">
                <a:solidFill>
                  <a:srgbClr val="FF0000"/>
                </a:solidFill>
              </a:rPr>
              <a:t>Commerce digitalization</a:t>
            </a:r>
            <a:endParaRPr lang="zh-CN" altLang="zh-CN" sz="1400" dirty="0">
              <a:solidFill>
                <a:srgbClr val="FF0000"/>
              </a:solidFill>
            </a:endParaRPr>
          </a:p>
        </p:txBody>
      </p:sp>
      <p:sp>
        <p:nvSpPr>
          <p:cNvPr id="5127" name="Line 9"/>
          <p:cNvSpPr/>
          <p:nvPr/>
        </p:nvSpPr>
        <p:spPr>
          <a:xfrm>
            <a:off x="1187450" y="3068638"/>
            <a:ext cx="792163" cy="2089150"/>
          </a:xfrm>
          <a:prstGeom prst="line">
            <a:avLst/>
          </a:prstGeom>
          <a:ln w="9525" cap="flat" cmpd="sng">
            <a:solidFill>
              <a:schemeClr val="tx1"/>
            </a:solidFill>
            <a:prstDash val="solid"/>
            <a:headEnd type="none" w="med" len="med"/>
            <a:tailEnd type="none" w="med" len="med"/>
          </a:ln>
        </p:spPr>
      </p:sp>
      <p:sp>
        <p:nvSpPr>
          <p:cNvPr id="5128" name="Line 10"/>
          <p:cNvSpPr/>
          <p:nvPr/>
        </p:nvSpPr>
        <p:spPr>
          <a:xfrm flipV="1">
            <a:off x="4211638" y="476250"/>
            <a:ext cx="1152525" cy="1439863"/>
          </a:xfrm>
          <a:prstGeom prst="line">
            <a:avLst/>
          </a:prstGeom>
          <a:ln w="9525" cap="flat" cmpd="sng">
            <a:solidFill>
              <a:schemeClr val="tx1"/>
            </a:solidFill>
            <a:prstDash val="solid"/>
            <a:headEnd type="none" w="med" len="med"/>
            <a:tailEnd type="none" w="med" len="med"/>
          </a:ln>
        </p:spPr>
      </p:sp>
      <p:sp>
        <p:nvSpPr>
          <p:cNvPr id="5129" name="Text Box 11"/>
          <p:cNvSpPr txBox="1"/>
          <p:nvPr/>
        </p:nvSpPr>
        <p:spPr>
          <a:xfrm>
            <a:off x="5435600" y="260350"/>
            <a:ext cx="3457575" cy="954088"/>
          </a:xfrm>
          <a:prstGeom prst="rect">
            <a:avLst/>
          </a:prstGeom>
          <a:no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50000"/>
              </a:spcBef>
              <a:buNone/>
            </a:pPr>
            <a:r>
              <a:rPr lang="zh-CN" altLang="zh-CN" sz="1400" dirty="0">
                <a:solidFill>
                  <a:srgbClr val="000000"/>
                </a:solidFill>
              </a:rPr>
              <a:t>Communication services (including telecommunication services, Internet services, satellite services and other communication services)</a:t>
            </a:r>
            <a:endParaRPr lang="zh-CN" altLang="zh-CN" sz="1400" dirty="0">
              <a:solidFill>
                <a:srgbClr val="000000"/>
              </a:solidFill>
            </a:endParaRPr>
          </a:p>
        </p:txBody>
      </p:sp>
      <p:sp>
        <p:nvSpPr>
          <p:cNvPr id="5130" name="Text Box 12"/>
          <p:cNvSpPr txBox="1"/>
          <p:nvPr/>
        </p:nvSpPr>
        <p:spPr>
          <a:xfrm>
            <a:off x="5435600" y="1341438"/>
            <a:ext cx="3384550" cy="738187"/>
          </a:xfrm>
          <a:prstGeom prst="rect">
            <a:avLst/>
          </a:prstGeom>
          <a:no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50000"/>
              </a:spcBef>
              <a:buNone/>
            </a:pPr>
            <a:r>
              <a:rPr lang="zh-CN" altLang="zh-CN" sz="1400" dirty="0">
                <a:solidFill>
                  <a:srgbClr val="000000"/>
                </a:solidFill>
              </a:rPr>
              <a:t>Computer services (including basic software services and application software services)</a:t>
            </a:r>
            <a:endParaRPr lang="zh-CN" altLang="zh-CN" sz="1400" dirty="0">
              <a:solidFill>
                <a:srgbClr val="000000"/>
              </a:solidFill>
            </a:endParaRPr>
          </a:p>
        </p:txBody>
      </p:sp>
      <p:sp>
        <p:nvSpPr>
          <p:cNvPr id="5131" name="Text Box 13"/>
          <p:cNvSpPr txBox="1"/>
          <p:nvPr/>
        </p:nvSpPr>
        <p:spPr>
          <a:xfrm>
            <a:off x="5435600" y="2492375"/>
            <a:ext cx="3384550" cy="954088"/>
          </a:xfrm>
          <a:prstGeom prst="rect">
            <a:avLst/>
          </a:prstGeom>
          <a:no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50000"/>
              </a:spcBef>
              <a:buNone/>
            </a:pPr>
            <a:r>
              <a:rPr lang="zh-CN" altLang="zh-CN" sz="1400" dirty="0">
                <a:solidFill>
                  <a:srgbClr val="000000"/>
                </a:solidFill>
              </a:rPr>
              <a:t>Information service (including information services, information technology services, cloud computing, etc.)</a:t>
            </a:r>
            <a:endParaRPr lang="zh-CN" altLang="zh-CN" sz="1400" dirty="0">
              <a:solidFill>
                <a:srgbClr val="000000"/>
              </a:solidFill>
            </a:endParaRPr>
          </a:p>
        </p:txBody>
      </p:sp>
      <p:sp>
        <p:nvSpPr>
          <p:cNvPr id="5132" name="Text Box 14"/>
          <p:cNvSpPr txBox="1"/>
          <p:nvPr/>
        </p:nvSpPr>
        <p:spPr>
          <a:xfrm>
            <a:off x="5435600" y="3500438"/>
            <a:ext cx="3313113" cy="738187"/>
          </a:xfrm>
          <a:prstGeom prst="rect">
            <a:avLst/>
          </a:prstGeom>
          <a:no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50000"/>
              </a:spcBef>
              <a:buNone/>
            </a:pPr>
            <a:r>
              <a:rPr lang="zh-CN" altLang="zh-CN" sz="1400" dirty="0">
                <a:solidFill>
                  <a:srgbClr val="000000"/>
                </a:solidFill>
              </a:rPr>
              <a:t>Digital content (including animation, film and television, music, games, publication, etc.)</a:t>
            </a:r>
            <a:endParaRPr lang="zh-CN" altLang="zh-CN" sz="1400" dirty="0">
              <a:solidFill>
                <a:srgbClr val="000000"/>
              </a:solidFill>
            </a:endParaRPr>
          </a:p>
        </p:txBody>
      </p:sp>
      <p:sp>
        <p:nvSpPr>
          <p:cNvPr id="5133" name="Text Box 16"/>
          <p:cNvSpPr txBox="1"/>
          <p:nvPr/>
        </p:nvSpPr>
        <p:spPr>
          <a:xfrm>
            <a:off x="5795963" y="4284663"/>
            <a:ext cx="2520950" cy="2462212"/>
          </a:xfrm>
          <a:prstGeom prst="rect">
            <a:avLst/>
          </a:prstGeom>
          <a:noFill/>
          <a:ln w="9525" cap="flat" cmpd="sng">
            <a:solidFill>
              <a:schemeClr val="tx1"/>
            </a:solidFill>
            <a:prstDash val="dashDot"/>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50000"/>
              </a:spcBef>
              <a:buNone/>
            </a:pPr>
            <a:r>
              <a:rPr lang="zh-CN" altLang="zh-CN" sz="1400" dirty="0">
                <a:solidFill>
                  <a:srgbClr val="000000"/>
                </a:solidFill>
              </a:rPr>
              <a:t>The so-called "own flow" in the negotiation of international digital trade rules also involves digital media (including search engines, social media platforms, news media, etc.), but the provision of these services is often not accompanied by an obvious remuneration.</a:t>
            </a:r>
            <a:endParaRPr lang="zh-CN" altLang="zh-CN" sz="1400" dirty="0">
              <a:solidFill>
                <a:srgbClr val="000000"/>
              </a:solidFill>
            </a:endParaRPr>
          </a:p>
        </p:txBody>
      </p:sp>
      <p:sp>
        <p:nvSpPr>
          <p:cNvPr id="5134" name="Line 17"/>
          <p:cNvSpPr/>
          <p:nvPr/>
        </p:nvSpPr>
        <p:spPr>
          <a:xfrm flipV="1">
            <a:off x="4211638" y="1700213"/>
            <a:ext cx="1223962" cy="215900"/>
          </a:xfrm>
          <a:prstGeom prst="line">
            <a:avLst/>
          </a:prstGeom>
          <a:ln w="9525" cap="flat" cmpd="sng">
            <a:solidFill>
              <a:schemeClr val="tx1"/>
            </a:solidFill>
            <a:prstDash val="solid"/>
            <a:headEnd type="none" w="med" len="med"/>
            <a:tailEnd type="none" w="med" len="med"/>
          </a:ln>
        </p:spPr>
      </p:sp>
      <p:sp>
        <p:nvSpPr>
          <p:cNvPr id="5135" name="Line 18"/>
          <p:cNvSpPr/>
          <p:nvPr/>
        </p:nvSpPr>
        <p:spPr>
          <a:xfrm>
            <a:off x="4211638" y="1916113"/>
            <a:ext cx="1223962" cy="865187"/>
          </a:xfrm>
          <a:prstGeom prst="line">
            <a:avLst/>
          </a:prstGeom>
          <a:ln w="9525" cap="flat" cmpd="sng">
            <a:solidFill>
              <a:schemeClr val="tx1"/>
            </a:solidFill>
            <a:prstDash val="solid"/>
            <a:headEnd type="none" w="med" len="med"/>
            <a:tailEnd type="none" w="med" len="med"/>
          </a:ln>
        </p:spPr>
      </p:sp>
      <p:sp>
        <p:nvSpPr>
          <p:cNvPr id="5136" name="Line 19"/>
          <p:cNvSpPr/>
          <p:nvPr/>
        </p:nvSpPr>
        <p:spPr>
          <a:xfrm>
            <a:off x="4211638" y="1916113"/>
            <a:ext cx="1223962" cy="1873250"/>
          </a:xfrm>
          <a:prstGeom prst="line">
            <a:avLst/>
          </a:prstGeom>
          <a:ln w="9525" cap="flat" cmpd="sng">
            <a:solidFill>
              <a:schemeClr val="tx1"/>
            </a:solidFill>
            <a:prstDash val="solid"/>
            <a:headEnd type="none" w="med" len="med"/>
            <a:tailEnd type="none" w="med" len="med"/>
          </a:ln>
        </p:spPr>
      </p:sp>
      <p:sp>
        <p:nvSpPr>
          <p:cNvPr id="5137" name="Text Box 20"/>
          <p:cNvSpPr txBox="1"/>
          <p:nvPr/>
        </p:nvSpPr>
        <p:spPr>
          <a:xfrm>
            <a:off x="1042988" y="5892800"/>
            <a:ext cx="1798637" cy="738188"/>
          </a:xfrm>
          <a:prstGeom prst="rect">
            <a:avLst/>
          </a:prstGeom>
          <a:solidFill>
            <a:srgbClr val="F0FDA1"/>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50000"/>
              </a:spcBef>
              <a:buNone/>
            </a:pPr>
            <a:r>
              <a:rPr lang="zh-CN" altLang="zh-CN" sz="1400" dirty="0">
                <a:solidFill>
                  <a:srgbClr val="000000"/>
                </a:solidFill>
              </a:rPr>
              <a:t>Digitally enabling realizes the change of trading way </a:t>
            </a:r>
            <a:endParaRPr lang="zh-CN" altLang="zh-CN" sz="1400" dirty="0">
              <a:solidFill>
                <a:srgbClr val="000000"/>
              </a:solidFill>
            </a:endParaRPr>
          </a:p>
        </p:txBody>
      </p:sp>
      <p:sp>
        <p:nvSpPr>
          <p:cNvPr id="5138" name="Text Box 21"/>
          <p:cNvSpPr txBox="1"/>
          <p:nvPr/>
        </p:nvSpPr>
        <p:spPr>
          <a:xfrm>
            <a:off x="3419475" y="5892800"/>
            <a:ext cx="1798638" cy="954088"/>
          </a:xfrm>
          <a:prstGeom prst="rect">
            <a:avLst/>
          </a:prstGeom>
          <a:solidFill>
            <a:srgbClr val="F0FDA1"/>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50000"/>
              </a:spcBef>
              <a:buNone/>
            </a:pPr>
            <a:r>
              <a:rPr lang="zh-CN" altLang="zh-CN" sz="1400" dirty="0">
                <a:solidFill>
                  <a:srgbClr val="000000"/>
                </a:solidFill>
              </a:rPr>
              <a:t>Digitally enabling realizes the promotion of trading contents </a:t>
            </a:r>
            <a:endParaRPr lang="zh-CN" altLang="zh-CN" sz="1400" dirty="0">
              <a:solidFill>
                <a:srgbClr val="000000"/>
              </a:solidFill>
            </a:endParaRPr>
          </a:p>
        </p:txBody>
      </p:sp>
      <p:sp>
        <p:nvSpPr>
          <p:cNvPr id="5139" name="矩形 18"/>
          <p:cNvSpPr/>
          <p:nvPr/>
        </p:nvSpPr>
        <p:spPr>
          <a:xfrm>
            <a:off x="428625" y="220663"/>
            <a:ext cx="3457575" cy="4968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nSpc>
                <a:spcPct val="150000"/>
              </a:lnSpc>
              <a:spcBef>
                <a:spcPct val="0"/>
              </a:spcBef>
              <a:buNone/>
            </a:pPr>
            <a:r>
              <a:rPr lang="zh-CN" altLang="zh-CN" sz="2000" dirty="0">
                <a:solidFill>
                  <a:srgbClr val="000000"/>
                </a:solidFill>
              </a:rPr>
              <a:t>1.1  What is digital trade?</a:t>
            </a:r>
            <a:endParaRPr lang="zh-CN" altLang="zh-CN" sz="2000" dirty="0">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None/>
            </a:pPr>
            <a:fld id="{9A0DB2DC-4C9A-4742-B13C-FB6460FD3503}" type="slidenum">
              <a:rPr lang="en-US" altLang="zh-CN" sz="1400" dirty="0"/>
            </a:fld>
            <a:endParaRPr lang="en-US" altLang="zh-CN" sz="1400" dirty="0"/>
          </a:p>
        </p:txBody>
      </p:sp>
      <p:pic>
        <p:nvPicPr>
          <p:cNvPr id="32771" name="Picture 2"/>
          <p:cNvPicPr>
            <a:picLocks noChangeAspect="1"/>
          </p:cNvPicPr>
          <p:nvPr/>
        </p:nvPicPr>
        <p:blipFill>
          <a:blip r:embed="rId1"/>
          <a:stretch>
            <a:fillRect/>
          </a:stretch>
        </p:blipFill>
        <p:spPr>
          <a:xfrm>
            <a:off x="1296988" y="0"/>
            <a:ext cx="6524625" cy="6858000"/>
          </a:xfrm>
          <a:prstGeom prst="rect">
            <a:avLst/>
          </a:prstGeom>
          <a:noFill/>
          <a:ln w="9525">
            <a:noFill/>
          </a:ln>
        </p:spPr>
      </p:pic>
      <p:grpSp>
        <p:nvGrpSpPr>
          <p:cNvPr id="32772" name="组合 15"/>
          <p:cNvGrpSpPr/>
          <p:nvPr/>
        </p:nvGrpSpPr>
        <p:grpSpPr>
          <a:xfrm>
            <a:off x="323850" y="25400"/>
            <a:ext cx="7488238" cy="6632575"/>
            <a:chOff x="323528" y="24805"/>
            <a:chExt cx="7488832" cy="6632447"/>
          </a:xfrm>
        </p:grpSpPr>
        <p:sp>
          <p:nvSpPr>
            <p:cNvPr id="16454" name="TextBox 3"/>
            <p:cNvSpPr>
              <a:spLocks noChangeArrowheads="1"/>
            </p:cNvSpPr>
            <p:nvPr/>
          </p:nvSpPr>
          <p:spPr bwMode="auto">
            <a:xfrm>
              <a:off x="323528" y="836712"/>
              <a:ext cx="648072" cy="5184576"/>
            </a:xfrm>
            <a:prstGeom prst="rect">
              <a:avLst/>
            </a:prstGeom>
            <a:solidFill>
              <a:srgbClr val="FFFF00"/>
            </a:solidFill>
            <a:ln>
              <a:noFill/>
            </a:ln>
            <a:effectLst/>
          </p:spPr>
          <p:txBody>
            <a:bodyPr vert="vert270"/>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Correspondence between EBOPS 12 service categories and those in the "duality-and-three-rings" framework</a:t>
              </a:r>
              <a:endPar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文本框 2"/>
            <p:cNvSpPr txBox="1"/>
            <p:nvPr/>
          </p:nvSpPr>
          <p:spPr>
            <a:xfrm>
              <a:off x="1619672" y="24805"/>
              <a:ext cx="648072" cy="276999"/>
            </a:xfrm>
            <a:prstGeom prst="rect">
              <a:avLst/>
            </a:prstGeom>
            <a:solidFill>
              <a:schemeClr val="bg1"/>
            </a:solidFill>
          </p:spPr>
          <p:txBody>
            <a:bodyPr wrap="square" rtlCol="0">
              <a:spAutoFit/>
            </a:bodyPr>
            <a:lstStyle/>
            <a:p>
              <a:pPr marR="0" defTabSz="914400">
                <a:buClrTx/>
                <a:buSzTx/>
                <a:buFontTx/>
                <a:defRPr/>
              </a:pPr>
              <a:r>
                <a:rPr kumimoji="0" lang="en-US" altLang="zh-CN" sz="1200" kern="100" cap="none" spc="0" normalizeH="0" baseline="0" noProof="0" dirty="0">
                  <a:latin typeface="Arial" panose="020B0604020202020204" pitchFamily="34" charset="0"/>
                  <a:ea typeface="等线" pitchFamily="2" charset="-122"/>
                  <a:cs typeface="Arial" panose="020B0604020202020204" pitchFamily="34" charset="0"/>
                </a:rPr>
                <a:t>Duality</a:t>
              </a:r>
              <a:endParaRPr kumimoji="0" lang="zh-CN" altLang="zh-CN" sz="1200" kern="100" cap="none" spc="0" normalizeH="0" baseline="0" noProof="0" dirty="0">
                <a:latin typeface="Arial" panose="020B0604020202020204" pitchFamily="34" charset="0"/>
                <a:ea typeface="等线" pitchFamily="2" charset="-122"/>
                <a:cs typeface="Arial" panose="020B0604020202020204" pitchFamily="34" charset="0"/>
              </a:endParaRPr>
            </a:p>
          </p:txBody>
        </p:sp>
        <p:sp>
          <p:nvSpPr>
            <p:cNvPr id="7" name="文本框 6"/>
            <p:cNvSpPr txBox="1"/>
            <p:nvPr/>
          </p:nvSpPr>
          <p:spPr>
            <a:xfrm>
              <a:off x="2411760" y="26845"/>
              <a:ext cx="1148694" cy="276999"/>
            </a:xfrm>
            <a:prstGeom prst="rect">
              <a:avLst/>
            </a:prstGeom>
            <a:solidFill>
              <a:schemeClr val="bg1"/>
            </a:solidFill>
          </p:spPr>
          <p:txBody>
            <a:bodyPr wrap="square" rtlCol="0">
              <a:spAutoFit/>
            </a:bodyPr>
            <a:lstStyle/>
            <a:p>
              <a:pPr marR="0" defTabSz="914400">
                <a:buClrTx/>
                <a:buSzTx/>
                <a:buFontTx/>
                <a:defRPr/>
              </a:pPr>
              <a:r>
                <a:rPr kumimoji="0" lang="en-US" altLang="zh-CN" sz="1200" kern="100" cap="none" spc="0" normalizeH="0" baseline="0" noProof="0" dirty="0">
                  <a:latin typeface="Arial" panose="020B0604020202020204" pitchFamily="34" charset="0"/>
                  <a:ea typeface="等线" pitchFamily="2" charset="-122"/>
                  <a:cs typeface="Arial" panose="020B0604020202020204" pitchFamily="34" charset="0"/>
                </a:rPr>
                <a:t>Three-rings</a:t>
              </a:r>
              <a:endParaRPr kumimoji="0" lang="zh-CN" altLang="zh-CN" sz="1200" kern="100" cap="none" spc="0" normalizeH="0" baseline="0" noProof="0" dirty="0">
                <a:latin typeface="Arial" panose="020B0604020202020204" pitchFamily="34" charset="0"/>
                <a:ea typeface="等线" pitchFamily="2" charset="-122"/>
                <a:cs typeface="Arial" panose="020B0604020202020204" pitchFamily="34" charset="0"/>
              </a:endParaRPr>
            </a:p>
          </p:txBody>
        </p:sp>
        <p:sp>
          <p:nvSpPr>
            <p:cNvPr id="8" name="文本框 7"/>
            <p:cNvSpPr txBox="1"/>
            <p:nvPr/>
          </p:nvSpPr>
          <p:spPr>
            <a:xfrm>
              <a:off x="3390131" y="70972"/>
              <a:ext cx="2201032" cy="230832"/>
            </a:xfrm>
            <a:prstGeom prst="rect">
              <a:avLst/>
            </a:prstGeom>
            <a:solidFill>
              <a:schemeClr val="bg1"/>
            </a:solidFill>
          </p:spPr>
          <p:txBody>
            <a:bodyPr wrap="square" rtlCol="0">
              <a:spAutoFit/>
            </a:bodyPr>
            <a:lstStyle/>
            <a:p>
              <a:pPr marR="0" defTabSz="914400">
                <a:buClrTx/>
                <a:buSzTx/>
                <a:buFontTx/>
                <a:defRPr/>
              </a:pPr>
              <a:r>
                <a:rPr kumimoji="0" lang="en-US" altLang="zh-CN" sz="900" kern="100" cap="none" spc="0" normalizeH="0" baseline="0" noProof="0" dirty="0">
                  <a:latin typeface="Arial" panose="020B0604020202020204" pitchFamily="34" charset="0"/>
                  <a:ea typeface="等线" pitchFamily="2" charset="-122"/>
                  <a:cs typeface="Arial" panose="020B0604020202020204" pitchFamily="34" charset="0"/>
                </a:rPr>
                <a:t>Classification of digital trade statistics</a:t>
              </a:r>
              <a:endParaRPr kumimoji="0" lang="zh-CN" altLang="zh-CN" sz="900" kern="100" cap="none" spc="0" normalizeH="0" baseline="0" noProof="0" dirty="0">
                <a:latin typeface="Arial" panose="020B0604020202020204" pitchFamily="34" charset="0"/>
                <a:ea typeface="等线" pitchFamily="2" charset="-122"/>
                <a:cs typeface="Arial" panose="020B0604020202020204" pitchFamily="34" charset="0"/>
              </a:endParaRPr>
            </a:p>
          </p:txBody>
        </p:sp>
        <p:sp>
          <p:nvSpPr>
            <p:cNvPr id="9" name="文本框 8"/>
            <p:cNvSpPr txBox="1"/>
            <p:nvPr/>
          </p:nvSpPr>
          <p:spPr>
            <a:xfrm>
              <a:off x="5605872" y="77501"/>
              <a:ext cx="2133600" cy="230832"/>
            </a:xfrm>
            <a:prstGeom prst="rect">
              <a:avLst/>
            </a:prstGeom>
            <a:solidFill>
              <a:schemeClr val="bg1"/>
            </a:solidFill>
          </p:spPr>
          <p:txBody>
            <a:bodyPr wrap="square" rtlCol="0">
              <a:spAutoFit/>
            </a:bodyPr>
            <a:lstStyle/>
            <a:p>
              <a:pPr marR="0" defTabSz="914400">
                <a:buClrTx/>
                <a:buSzTx/>
                <a:buFontTx/>
                <a:defRPr/>
              </a:pPr>
              <a:r>
                <a:rPr kumimoji="0" lang="en-US" altLang="zh-CN" sz="900" kern="100" cap="none" spc="0" normalizeH="0" baseline="0" noProof="0" dirty="0">
                  <a:latin typeface="Arial" panose="020B0604020202020204" pitchFamily="34" charset="0"/>
                  <a:ea typeface="等线" pitchFamily="2" charset="-122"/>
                  <a:cs typeface="Arial" panose="020B0604020202020204" pitchFamily="34" charset="0"/>
                </a:rPr>
                <a:t>Classification of digital trade business</a:t>
              </a:r>
              <a:endParaRPr kumimoji="0" lang="zh-CN" altLang="zh-CN" sz="900" kern="100" cap="none" spc="0" normalizeH="0" baseline="0" noProof="0" dirty="0">
                <a:latin typeface="Arial" panose="020B0604020202020204" pitchFamily="34" charset="0"/>
                <a:ea typeface="等线" pitchFamily="2" charset="-122"/>
                <a:cs typeface="Arial" panose="020B0604020202020204" pitchFamily="34" charset="0"/>
              </a:endParaRPr>
            </a:p>
          </p:txBody>
        </p:sp>
        <p:sp>
          <p:nvSpPr>
            <p:cNvPr id="10" name="文本框 9"/>
            <p:cNvSpPr txBox="1"/>
            <p:nvPr/>
          </p:nvSpPr>
          <p:spPr>
            <a:xfrm>
              <a:off x="1322387" y="2564904"/>
              <a:ext cx="346249" cy="2175048"/>
            </a:xfrm>
            <a:prstGeom prst="rect">
              <a:avLst/>
            </a:prstGeom>
            <a:solidFill>
              <a:schemeClr val="bg1"/>
            </a:solidFill>
          </p:spPr>
          <p:txBody>
            <a:bodyPr vert="vert270" wrap="square" rtlCol="0">
              <a:spAutoFit/>
            </a:bodyPr>
            <a:lstStyle/>
            <a:p>
              <a:pPr marR="0" defTabSz="914400">
                <a:buClrTx/>
                <a:buSzTx/>
                <a:buFontTx/>
                <a:defRPr/>
              </a:pPr>
              <a:r>
                <a:rPr kumimoji="0" lang="en-US" altLang="zh-CN" sz="1050" kern="100" cap="none" spc="0" normalizeH="0" baseline="0" noProof="0" dirty="0">
                  <a:latin typeface="Arial" panose="020B0604020202020204" pitchFamily="34" charset="0"/>
                  <a:ea typeface="等线" pitchFamily="2" charset="-122"/>
                  <a:cs typeface="Arial" panose="020B0604020202020204" pitchFamily="34" charset="0"/>
                </a:rPr>
                <a:t>12 categories of BOP services</a:t>
              </a:r>
              <a:endParaRPr kumimoji="0" lang="zh-CN" altLang="zh-CN" sz="1050" kern="100" cap="none" spc="0" normalizeH="0" baseline="0" noProof="0" dirty="0">
                <a:latin typeface="Arial" panose="020B0604020202020204" pitchFamily="34" charset="0"/>
                <a:ea typeface="等线" pitchFamily="2" charset="-122"/>
                <a:cs typeface="Arial" panose="020B0604020202020204" pitchFamily="34" charset="0"/>
              </a:endParaRPr>
            </a:p>
          </p:txBody>
        </p:sp>
        <p:sp>
          <p:nvSpPr>
            <p:cNvPr id="11" name="文本框 10"/>
            <p:cNvSpPr txBox="1"/>
            <p:nvPr/>
          </p:nvSpPr>
          <p:spPr>
            <a:xfrm>
              <a:off x="1865369" y="2075805"/>
              <a:ext cx="292388" cy="2175048"/>
            </a:xfrm>
            <a:prstGeom prst="rect">
              <a:avLst/>
            </a:prstGeom>
            <a:solidFill>
              <a:schemeClr val="bg1"/>
            </a:solidFill>
          </p:spPr>
          <p:txBody>
            <a:bodyPr vert="vert270" wrap="square" rtlCol="0">
              <a:spAutoFit/>
            </a:bodyPr>
            <a:lstStyle/>
            <a:p>
              <a:pPr marR="0" defTabSz="914400">
                <a:buClrTx/>
                <a:buSzTx/>
                <a:buFontTx/>
                <a:defRPr/>
              </a:pPr>
              <a:r>
                <a:rPr kumimoji="0" lang="en-US" altLang="zh-CN" sz="700" kern="100" cap="none" spc="0" normalizeH="0" baseline="0" noProof="0" dirty="0">
                  <a:latin typeface="Arial" panose="020B0604020202020204" pitchFamily="34" charset="0"/>
                  <a:ea typeface="等线" pitchFamily="2" charset="-122"/>
                  <a:cs typeface="Arial" panose="020B0604020202020204" pitchFamily="34" charset="0"/>
                </a:rPr>
                <a:t>Digital Trade in Services: Digital Delivery</a:t>
              </a:r>
              <a:endParaRPr kumimoji="0" lang="zh-CN" altLang="zh-CN" sz="700" kern="100" cap="none" spc="0" normalizeH="0" baseline="0" noProof="0" dirty="0">
                <a:latin typeface="Arial" panose="020B0604020202020204" pitchFamily="34" charset="0"/>
                <a:ea typeface="等线" pitchFamily="2" charset="-122"/>
                <a:cs typeface="Arial" panose="020B0604020202020204" pitchFamily="34" charset="0"/>
              </a:endParaRPr>
            </a:p>
          </p:txBody>
        </p:sp>
        <p:sp>
          <p:nvSpPr>
            <p:cNvPr id="12" name="文本框 11"/>
            <p:cNvSpPr txBox="1"/>
            <p:nvPr/>
          </p:nvSpPr>
          <p:spPr>
            <a:xfrm>
              <a:off x="2627784" y="548680"/>
              <a:ext cx="576064" cy="646331"/>
            </a:xfrm>
            <a:prstGeom prst="rect">
              <a:avLst/>
            </a:prstGeom>
            <a:solidFill>
              <a:schemeClr val="bg1"/>
            </a:solidFill>
          </p:spPr>
          <p:txBody>
            <a:bodyPr wrap="square" rtlCol="0">
              <a:spAutoFit/>
            </a:bodyPr>
            <a:lstStyle/>
            <a:p>
              <a:pPr marR="0" defTabSz="914400">
                <a:buClrTx/>
                <a:buSzTx/>
                <a:buFontTx/>
                <a:defRPr/>
              </a:pPr>
              <a:r>
                <a:rPr kumimoji="0" lang="en-US" altLang="zh-CN" sz="900" kern="100" cap="none" spc="0" normalizeH="0" baseline="0" noProof="0" dirty="0">
                  <a:latin typeface="Arial" panose="020B0604020202020204" pitchFamily="34" charset="0"/>
                  <a:ea typeface="等线" pitchFamily="2" charset="-122"/>
                  <a:cs typeface="Arial" panose="020B0604020202020204" pitchFamily="34" charset="0"/>
                </a:rPr>
                <a:t>Non-trade digital service</a:t>
              </a:r>
              <a:endParaRPr kumimoji="0" lang="zh-CN" altLang="zh-CN" sz="900" kern="100" cap="none" spc="0" normalizeH="0" baseline="0" noProof="0" dirty="0">
                <a:latin typeface="Arial" panose="020B0604020202020204" pitchFamily="34" charset="0"/>
                <a:ea typeface="等线" pitchFamily="2" charset="-122"/>
                <a:cs typeface="Arial" panose="020B0604020202020204" pitchFamily="34" charset="0"/>
              </a:endParaRPr>
            </a:p>
          </p:txBody>
        </p:sp>
        <p:sp>
          <p:nvSpPr>
            <p:cNvPr id="13" name="文本框 12"/>
            <p:cNvSpPr txBox="1"/>
            <p:nvPr/>
          </p:nvSpPr>
          <p:spPr>
            <a:xfrm>
              <a:off x="2627784" y="1830015"/>
              <a:ext cx="576064" cy="461665"/>
            </a:xfrm>
            <a:prstGeom prst="rect">
              <a:avLst/>
            </a:prstGeom>
            <a:solidFill>
              <a:schemeClr val="bg1"/>
            </a:solidFill>
          </p:spPr>
          <p:txBody>
            <a:bodyPr wrap="square" rtlCol="0">
              <a:spAutoFit/>
            </a:bodyPr>
            <a:lstStyle/>
            <a:p>
              <a:pPr marR="0" defTabSz="914400">
                <a:buClrTx/>
                <a:buSzTx/>
                <a:buFontTx/>
                <a:defRPr/>
              </a:pPr>
              <a:r>
                <a:rPr kumimoji="0" lang="en-US" altLang="zh-CN" sz="800" kern="100" cap="none" spc="0" normalizeH="0" baseline="0" noProof="0" dirty="0">
                  <a:latin typeface="Arial" panose="020B0604020202020204" pitchFamily="34" charset="0"/>
                  <a:ea typeface="等线" pitchFamily="2" charset="-122"/>
                  <a:cs typeface="Arial" panose="020B0604020202020204" pitchFamily="34" charset="0"/>
                </a:rPr>
                <a:t>A core digital services</a:t>
              </a:r>
              <a:endParaRPr kumimoji="0" lang="zh-CN" altLang="zh-CN" sz="800" kern="100" cap="none" spc="0" normalizeH="0" baseline="0" noProof="0" dirty="0">
                <a:latin typeface="Arial" panose="020B0604020202020204" pitchFamily="34" charset="0"/>
                <a:ea typeface="等线" pitchFamily="2" charset="-122"/>
                <a:cs typeface="Arial" panose="020B0604020202020204" pitchFamily="34" charset="0"/>
              </a:endParaRPr>
            </a:p>
          </p:txBody>
        </p:sp>
        <p:sp>
          <p:nvSpPr>
            <p:cNvPr id="19" name="文本框 18"/>
            <p:cNvSpPr txBox="1"/>
            <p:nvPr/>
          </p:nvSpPr>
          <p:spPr>
            <a:xfrm>
              <a:off x="2616242" y="3528909"/>
              <a:ext cx="576064" cy="923330"/>
            </a:xfrm>
            <a:prstGeom prst="rect">
              <a:avLst/>
            </a:prstGeom>
            <a:solidFill>
              <a:schemeClr val="bg1"/>
            </a:solidFill>
          </p:spPr>
          <p:txBody>
            <a:bodyPr wrap="square" lIns="0" tIns="0" rIns="0" bIns="0" rtlCol="0">
              <a:spAutoFit/>
            </a:bodyPr>
            <a:lstStyle/>
            <a:p>
              <a:pPr marR="0" defTabSz="914400">
                <a:buClrTx/>
                <a:buSzTx/>
                <a:buFontTx/>
                <a:defRPr/>
              </a:pPr>
              <a:r>
                <a:rPr kumimoji="0" lang="en-US" altLang="zh-CN" sz="1000" kern="100" cap="none" spc="0" normalizeH="0" baseline="0" noProof="0" dirty="0">
                  <a:latin typeface="Arial" panose="020B0604020202020204" pitchFamily="34" charset="0"/>
                  <a:ea typeface="等线" pitchFamily="2" charset="-122"/>
                  <a:cs typeface="Arial" panose="020B0604020202020204" pitchFamily="34" charset="0"/>
                </a:rPr>
                <a:t>B Potential digital technology enabled services</a:t>
              </a:r>
              <a:endParaRPr kumimoji="0" lang="zh-CN" altLang="zh-CN" sz="1000" kern="100" cap="none" spc="0" normalizeH="0" baseline="0" noProof="0" dirty="0">
                <a:latin typeface="Arial" panose="020B0604020202020204" pitchFamily="34" charset="0"/>
                <a:ea typeface="等线" pitchFamily="2" charset="-122"/>
                <a:cs typeface="Arial" panose="020B0604020202020204" pitchFamily="34" charset="0"/>
              </a:endParaRPr>
            </a:p>
          </p:txBody>
        </p:sp>
        <p:sp>
          <p:nvSpPr>
            <p:cNvPr id="20" name="文本框 19"/>
            <p:cNvSpPr txBox="1"/>
            <p:nvPr/>
          </p:nvSpPr>
          <p:spPr>
            <a:xfrm>
              <a:off x="2584941" y="5011790"/>
              <a:ext cx="576064" cy="954107"/>
            </a:xfrm>
            <a:prstGeom prst="rect">
              <a:avLst/>
            </a:prstGeom>
            <a:solidFill>
              <a:schemeClr val="bg1"/>
            </a:solidFill>
          </p:spPr>
          <p:txBody>
            <a:bodyPr wrap="square" rtlCol="0">
              <a:spAutoFit/>
            </a:bodyPr>
            <a:lstStyle/>
            <a:p>
              <a:pPr marR="0" defTabSz="914400">
                <a:buClrTx/>
                <a:buSzTx/>
                <a:buFontTx/>
                <a:defRPr/>
              </a:pPr>
              <a:r>
                <a:rPr kumimoji="0" lang="en-US" altLang="zh-CN" sz="800" kern="100" cap="none" spc="0" normalizeH="0" baseline="0" noProof="0" dirty="0">
                  <a:latin typeface="Arial" panose="020B0604020202020204" pitchFamily="34" charset="0"/>
                  <a:ea typeface="等线" pitchFamily="2" charset="-122"/>
                  <a:cs typeface="Arial" panose="020B0604020202020204" pitchFamily="34" charset="0"/>
                </a:rPr>
                <a:t>Non-Potential digital technology enabled services</a:t>
              </a:r>
              <a:endParaRPr kumimoji="0" lang="zh-CN" altLang="zh-CN" sz="800" kern="100" cap="none" spc="0" normalizeH="0" baseline="0" noProof="0" dirty="0">
                <a:latin typeface="Arial" panose="020B0604020202020204" pitchFamily="34" charset="0"/>
                <a:ea typeface="等线" pitchFamily="2" charset="-122"/>
                <a:cs typeface="Arial" panose="020B0604020202020204" pitchFamily="34" charset="0"/>
              </a:endParaRPr>
            </a:p>
          </p:txBody>
        </p:sp>
        <p:sp>
          <p:nvSpPr>
            <p:cNvPr id="21" name="文本框 20"/>
            <p:cNvSpPr txBox="1"/>
            <p:nvPr/>
          </p:nvSpPr>
          <p:spPr>
            <a:xfrm>
              <a:off x="2359962" y="4452239"/>
              <a:ext cx="195814" cy="925982"/>
            </a:xfrm>
            <a:prstGeom prst="rect">
              <a:avLst/>
            </a:prstGeom>
            <a:solidFill>
              <a:schemeClr val="bg1"/>
            </a:solidFill>
          </p:spPr>
          <p:txBody>
            <a:bodyPr vert="vert270" wrap="square" lIns="36000" rIns="36000" rtlCol="0">
              <a:spAutoFit/>
            </a:bodyPr>
            <a:lstStyle/>
            <a:p>
              <a:pPr marR="0" defTabSz="914400">
                <a:buClrTx/>
                <a:buSzTx/>
                <a:buFontTx/>
                <a:defRPr/>
              </a:pPr>
              <a:r>
                <a:rPr kumimoji="0" lang="en-US" altLang="zh-CN" sz="800" kern="100" cap="none" spc="0" normalizeH="0" baseline="0" noProof="0" dirty="0">
                  <a:latin typeface="Arial" panose="020B0604020202020204" pitchFamily="34" charset="0"/>
                  <a:ea typeface="等线" pitchFamily="2" charset="-122"/>
                  <a:cs typeface="Arial" panose="020B0604020202020204" pitchFamily="34" charset="0"/>
                </a:rPr>
                <a:t>Category transfer</a:t>
              </a:r>
              <a:endParaRPr kumimoji="0" lang="zh-CN" altLang="zh-CN" sz="800" kern="100" cap="none" spc="0" normalizeH="0" baseline="0" noProof="0" dirty="0">
                <a:latin typeface="Arial" panose="020B0604020202020204" pitchFamily="34" charset="0"/>
                <a:ea typeface="等线" pitchFamily="2" charset="-122"/>
                <a:cs typeface="Arial" panose="020B0604020202020204" pitchFamily="34" charset="0"/>
              </a:endParaRPr>
            </a:p>
          </p:txBody>
        </p:sp>
        <p:sp>
          <p:nvSpPr>
            <p:cNvPr id="22" name="文本框 21"/>
            <p:cNvSpPr txBox="1"/>
            <p:nvPr/>
          </p:nvSpPr>
          <p:spPr>
            <a:xfrm>
              <a:off x="1668636" y="6426420"/>
              <a:ext cx="2903364" cy="230832"/>
            </a:xfrm>
            <a:prstGeom prst="rect">
              <a:avLst/>
            </a:prstGeom>
            <a:solidFill>
              <a:schemeClr val="bg1"/>
            </a:solidFill>
          </p:spPr>
          <p:txBody>
            <a:bodyPr wrap="square" rtlCol="0">
              <a:spAutoFit/>
            </a:bodyPr>
            <a:lstStyle/>
            <a:p>
              <a:pPr marR="0" defTabSz="914400">
                <a:buClrTx/>
                <a:buSzTx/>
                <a:buFontTx/>
                <a:defRPr/>
              </a:pPr>
              <a:r>
                <a:rPr kumimoji="0" lang="en-US" altLang="zh-CN" sz="900" kern="100" cap="none" spc="0" normalizeH="0" baseline="0" noProof="0" dirty="0">
                  <a:latin typeface="Arial" panose="020B0604020202020204" pitchFamily="34" charset="0"/>
                  <a:ea typeface="等线" pitchFamily="2" charset="-122"/>
                  <a:cs typeface="Arial" panose="020B0604020202020204" pitchFamily="34" charset="0"/>
                </a:rPr>
                <a:t>C cross-border E-commerce: digital ordering</a:t>
              </a:r>
              <a:endParaRPr kumimoji="0" lang="zh-CN" altLang="zh-CN" sz="900" kern="100" cap="none" spc="0" normalizeH="0" baseline="0" noProof="0" dirty="0">
                <a:latin typeface="Arial" panose="020B0604020202020204" pitchFamily="34" charset="0"/>
                <a:ea typeface="等线" pitchFamily="2" charset="-122"/>
                <a:cs typeface="Arial" panose="020B0604020202020204" pitchFamily="34" charset="0"/>
              </a:endParaRPr>
            </a:p>
          </p:txBody>
        </p:sp>
        <p:sp>
          <p:nvSpPr>
            <p:cNvPr id="23" name="文本框 22"/>
            <p:cNvSpPr txBox="1"/>
            <p:nvPr/>
          </p:nvSpPr>
          <p:spPr>
            <a:xfrm>
              <a:off x="3560454" y="1963145"/>
              <a:ext cx="1731626" cy="369332"/>
            </a:xfrm>
            <a:prstGeom prst="rect">
              <a:avLst/>
            </a:prstGeom>
            <a:solidFill>
              <a:schemeClr val="bg1"/>
            </a:solidFill>
          </p:spPr>
          <p:txBody>
            <a:bodyPr wrap="square" rtlCol="0">
              <a:spAutoFit/>
            </a:bodyPr>
            <a:lstStyle/>
            <a:p>
              <a:pPr marR="0" defTabSz="914400">
                <a:buClrTx/>
                <a:buSzTx/>
                <a:buFontTx/>
                <a:defRPr/>
              </a:pPr>
              <a:r>
                <a:rPr kumimoji="0" lang="en-US" altLang="zh-CN" sz="900" kern="100" cap="none" spc="0" normalizeH="0" baseline="0" noProof="0" dirty="0">
                  <a:latin typeface="Arial" panose="020B0604020202020204" pitchFamily="34" charset="0"/>
                  <a:ea typeface="等线" pitchFamily="2" charset="-122"/>
                  <a:cs typeface="Arial" panose="020B0604020202020204" pitchFamily="34" charset="0"/>
                </a:rPr>
                <a:t>9. </a:t>
              </a:r>
              <a:r>
                <a:rPr kumimoji="0" lang="en-US" altLang="zh-CN" sz="900" kern="100" cap="none" spc="0" normalizeH="0" baseline="0" noProof="0" dirty="0" err="1">
                  <a:latin typeface="Arial" panose="020B0604020202020204" pitchFamily="34" charset="0"/>
                  <a:ea typeface="等线" pitchFamily="2" charset="-122"/>
                  <a:cs typeface="Arial" panose="020B0604020202020204" pitchFamily="34" charset="0"/>
                </a:rPr>
                <a:t>Communication,computer</a:t>
              </a:r>
              <a:r>
                <a:rPr kumimoji="0" lang="en-US" altLang="zh-CN" sz="900" kern="100" cap="none" spc="0" normalizeH="0" baseline="0" noProof="0" dirty="0">
                  <a:latin typeface="Arial" panose="020B0604020202020204" pitchFamily="34" charset="0"/>
                  <a:ea typeface="等线" pitchFamily="2" charset="-122"/>
                  <a:cs typeface="Arial" panose="020B0604020202020204" pitchFamily="34" charset="0"/>
                </a:rPr>
                <a:t> and information services</a:t>
              </a:r>
              <a:endParaRPr kumimoji="0" lang="zh-CN" altLang="zh-CN" sz="900" kern="100" cap="none" spc="0" normalizeH="0" baseline="0" noProof="0" dirty="0">
                <a:latin typeface="Arial" panose="020B0604020202020204" pitchFamily="34" charset="0"/>
                <a:ea typeface="等线" pitchFamily="2" charset="-122"/>
                <a:cs typeface="Arial" panose="020B0604020202020204" pitchFamily="34" charset="0"/>
              </a:endParaRPr>
            </a:p>
          </p:txBody>
        </p:sp>
        <p:sp>
          <p:nvSpPr>
            <p:cNvPr id="24" name="文本框 23"/>
            <p:cNvSpPr txBox="1"/>
            <p:nvPr/>
          </p:nvSpPr>
          <p:spPr>
            <a:xfrm>
              <a:off x="3591932" y="3184581"/>
              <a:ext cx="1731626" cy="369332"/>
            </a:xfrm>
            <a:prstGeom prst="rect">
              <a:avLst/>
            </a:prstGeom>
            <a:solidFill>
              <a:schemeClr val="bg1"/>
            </a:solidFill>
          </p:spPr>
          <p:txBody>
            <a:bodyPr wrap="square" rtlCol="0">
              <a:spAutoFit/>
            </a:bodyPr>
            <a:lstStyle/>
            <a:p>
              <a:pPr marR="0" defTabSz="914400">
                <a:buClrTx/>
                <a:buSzTx/>
                <a:buFontTx/>
                <a:defRPr/>
              </a:pPr>
              <a:r>
                <a:rPr kumimoji="0" lang="en-US" altLang="zh-CN" sz="900" kern="100" cap="none" spc="0" normalizeH="0" baseline="0" noProof="0" dirty="0">
                  <a:latin typeface="Arial" panose="020B0604020202020204" pitchFamily="34" charset="0"/>
                  <a:ea typeface="等线" pitchFamily="2" charset="-122"/>
                  <a:cs typeface="Arial" panose="020B0604020202020204" pitchFamily="34" charset="0"/>
                </a:rPr>
                <a:t>11. Personal, cultural and </a:t>
              </a:r>
              <a:r>
                <a:rPr kumimoji="0" lang="en-US" altLang="zh-CN" sz="900" kern="100" cap="none" spc="0" normalizeH="0" baseline="0" noProof="0" dirty="0" err="1">
                  <a:latin typeface="Arial" panose="020B0604020202020204" pitchFamily="34" charset="0"/>
                  <a:ea typeface="等线" pitchFamily="2" charset="-122"/>
                  <a:cs typeface="Arial" panose="020B0604020202020204" pitchFamily="34" charset="0"/>
                </a:rPr>
                <a:t>recreament</a:t>
              </a:r>
              <a:r>
                <a:rPr kumimoji="0" lang="en-US" altLang="zh-CN" sz="900" kern="100" cap="none" spc="0" normalizeH="0" baseline="0" noProof="0" dirty="0">
                  <a:latin typeface="Arial" panose="020B0604020202020204" pitchFamily="34" charset="0"/>
                  <a:ea typeface="等线" pitchFamily="2" charset="-122"/>
                  <a:cs typeface="Arial" panose="020B0604020202020204" pitchFamily="34" charset="0"/>
                </a:rPr>
                <a:t> services</a:t>
              </a:r>
              <a:endParaRPr kumimoji="0" lang="zh-CN" altLang="zh-CN" sz="900" kern="100" cap="none" spc="0" normalizeH="0" baseline="0" noProof="0" dirty="0">
                <a:latin typeface="Arial" panose="020B0604020202020204" pitchFamily="34" charset="0"/>
                <a:ea typeface="等线" pitchFamily="2" charset="-122"/>
                <a:cs typeface="Arial" panose="020B0604020202020204" pitchFamily="34" charset="0"/>
              </a:endParaRPr>
            </a:p>
          </p:txBody>
        </p:sp>
        <p:sp>
          <p:nvSpPr>
            <p:cNvPr id="25" name="文本框 24"/>
            <p:cNvSpPr txBox="1"/>
            <p:nvPr/>
          </p:nvSpPr>
          <p:spPr>
            <a:xfrm>
              <a:off x="3650791" y="3881953"/>
              <a:ext cx="2747366" cy="707886"/>
            </a:xfrm>
            <a:prstGeom prst="rect">
              <a:avLst/>
            </a:prstGeom>
            <a:solidFill>
              <a:schemeClr val="bg1"/>
            </a:solidFill>
          </p:spPr>
          <p:txBody>
            <a:bodyPr wrap="square" rtlCol="0">
              <a:spAutoFit/>
            </a:bodyPr>
            <a:lstStyle/>
            <a:p>
              <a:pPr marR="0" algn="just" defTabSz="914400">
                <a:buClrTx/>
                <a:buSzTx/>
                <a:buFontTx/>
                <a:defRPr/>
              </a:pPr>
              <a:r>
                <a:rPr kumimoji="0" lang="en-US" altLang="zh-CN" sz="1000" kern="100" cap="none" spc="0" normalizeH="0" baseline="0" noProof="0" dirty="0">
                  <a:latin typeface="Arial" panose="020B0604020202020204" pitchFamily="34" charset="0"/>
                  <a:ea typeface="等线" pitchFamily="2" charset="-122"/>
                  <a:cs typeface="Arial" panose="020B0604020202020204" pitchFamily="34" charset="0"/>
                </a:rPr>
                <a:t>6 Insurance and pension services</a:t>
              </a:r>
              <a:endParaRPr kumimoji="0" lang="en-US" altLang="zh-CN" sz="1000" kern="100" cap="none" spc="0" normalizeH="0" baseline="0" noProof="0" dirty="0">
                <a:latin typeface="Arial" panose="020B0604020202020204" pitchFamily="34" charset="0"/>
                <a:ea typeface="等线" pitchFamily="2" charset="-122"/>
                <a:cs typeface="Arial" panose="020B0604020202020204" pitchFamily="34" charset="0"/>
              </a:endParaRPr>
            </a:p>
            <a:p>
              <a:pPr marR="0" algn="just" defTabSz="914400">
                <a:buClrTx/>
                <a:buSzTx/>
                <a:buFontTx/>
                <a:defRPr/>
              </a:pPr>
              <a:r>
                <a:rPr kumimoji="0" lang="en-US" altLang="zh-CN" sz="1000" kern="100" cap="none" spc="0" normalizeH="0" baseline="0" noProof="0" dirty="0">
                  <a:latin typeface="Arial" panose="020B0604020202020204" pitchFamily="34" charset="0"/>
                  <a:ea typeface="等线" pitchFamily="2" charset="-122"/>
                  <a:cs typeface="Arial" panose="020B0604020202020204" pitchFamily="34" charset="0"/>
                </a:rPr>
                <a:t>7 Financial services</a:t>
              </a:r>
              <a:endParaRPr kumimoji="0" lang="en-US" altLang="zh-CN" sz="1000" kern="100" cap="none" spc="0" normalizeH="0" baseline="0" noProof="0" dirty="0">
                <a:latin typeface="Arial" panose="020B0604020202020204" pitchFamily="34" charset="0"/>
                <a:ea typeface="等线" pitchFamily="2" charset="-122"/>
                <a:cs typeface="Arial" panose="020B0604020202020204" pitchFamily="34" charset="0"/>
              </a:endParaRPr>
            </a:p>
            <a:p>
              <a:pPr marR="0" algn="just" defTabSz="914400">
                <a:buClrTx/>
                <a:buSzTx/>
                <a:buFontTx/>
                <a:defRPr/>
              </a:pPr>
              <a:r>
                <a:rPr kumimoji="0" lang="en-US" altLang="zh-CN" sz="1000" kern="100" cap="none" spc="0" normalizeH="0" baseline="0" noProof="0" dirty="0">
                  <a:latin typeface="Arial" panose="020B0604020202020204" pitchFamily="34" charset="0"/>
                  <a:ea typeface="等线" pitchFamily="2" charset="-122"/>
                  <a:cs typeface="Arial" panose="020B0604020202020204" pitchFamily="34" charset="0"/>
                </a:rPr>
                <a:t>8. Intellectual property royalties </a:t>
              </a:r>
              <a:r>
                <a:rPr kumimoji="0" lang="en-US" altLang="zh-CN" sz="1000" kern="100" cap="none" spc="0" normalizeH="0" baseline="0" noProof="0" dirty="0" err="1">
                  <a:latin typeface="Arial" panose="020B0604020202020204" pitchFamily="34" charset="0"/>
                  <a:ea typeface="等线" pitchFamily="2" charset="-122"/>
                  <a:cs typeface="Arial" panose="020B0604020202020204" pitchFamily="34" charset="0"/>
                </a:rPr>
                <a:t>n.i.e</a:t>
              </a:r>
              <a:r>
                <a:rPr kumimoji="0" lang="en-US" altLang="zh-CN" sz="1000" kern="100" cap="none" spc="0" normalizeH="0" baseline="0" noProof="0" dirty="0">
                  <a:latin typeface="Arial" panose="020B0604020202020204" pitchFamily="34" charset="0"/>
                  <a:ea typeface="等线" pitchFamily="2" charset="-122"/>
                  <a:cs typeface="Arial" panose="020B0604020202020204" pitchFamily="34" charset="0"/>
                </a:rPr>
                <a:t>.</a:t>
              </a:r>
              <a:endParaRPr kumimoji="0" lang="en-US" altLang="zh-CN" sz="1000" kern="100" cap="none" spc="0" normalizeH="0" baseline="0" noProof="0" dirty="0">
                <a:latin typeface="Arial" panose="020B0604020202020204" pitchFamily="34" charset="0"/>
                <a:ea typeface="等线" pitchFamily="2" charset="-122"/>
                <a:cs typeface="Arial" panose="020B0604020202020204" pitchFamily="34" charset="0"/>
              </a:endParaRPr>
            </a:p>
            <a:p>
              <a:pPr marR="0" algn="just" defTabSz="914400">
                <a:buClrTx/>
                <a:buSzTx/>
                <a:buFontTx/>
                <a:defRPr/>
              </a:pPr>
              <a:r>
                <a:rPr kumimoji="0" lang="en-US" altLang="zh-CN" sz="1000" kern="100" cap="none" spc="0" normalizeH="0" baseline="0" noProof="0" dirty="0">
                  <a:latin typeface="Arial" panose="020B0604020202020204" pitchFamily="34" charset="0"/>
                  <a:ea typeface="等线" pitchFamily="2" charset="-122"/>
                  <a:cs typeface="Arial" panose="020B0604020202020204" pitchFamily="34" charset="0"/>
                </a:rPr>
                <a:t>10. Other services</a:t>
              </a:r>
              <a:endParaRPr kumimoji="0" lang="en-US" altLang="zh-CN" sz="1000" kern="100" cap="none" spc="0" normalizeH="0" baseline="0" noProof="0" dirty="0">
                <a:latin typeface="Arial" panose="020B0604020202020204" pitchFamily="34" charset="0"/>
                <a:ea typeface="等线" pitchFamily="2" charset="-122"/>
                <a:cs typeface="Arial" panose="020B0604020202020204" pitchFamily="34" charset="0"/>
              </a:endParaRPr>
            </a:p>
          </p:txBody>
        </p:sp>
        <p:sp>
          <p:nvSpPr>
            <p:cNvPr id="26" name="文本框 25"/>
            <p:cNvSpPr txBox="1"/>
            <p:nvPr/>
          </p:nvSpPr>
          <p:spPr>
            <a:xfrm>
              <a:off x="3624834" y="5005625"/>
              <a:ext cx="2747366" cy="1015663"/>
            </a:xfrm>
            <a:prstGeom prst="rect">
              <a:avLst/>
            </a:prstGeom>
            <a:solidFill>
              <a:schemeClr val="bg1"/>
            </a:solidFill>
          </p:spPr>
          <p:txBody>
            <a:bodyPr wrap="square" rtlCol="0">
              <a:spAutoFit/>
            </a:bodyPr>
            <a:lstStyle/>
            <a:p>
              <a:pPr marR="0" algn="just" defTabSz="914400">
                <a:buClrTx/>
                <a:buSzTx/>
                <a:buFontTx/>
                <a:defRPr/>
              </a:pPr>
              <a:r>
                <a:rPr kumimoji="0" lang="en-US" altLang="zh-CN" sz="1000" kern="100" cap="none" spc="0" normalizeH="0" baseline="0" noProof="0" dirty="0">
                  <a:latin typeface="Arial" panose="020B0604020202020204" pitchFamily="34" charset="0"/>
                  <a:ea typeface="等线" pitchFamily="2" charset="-122"/>
                  <a:cs typeface="Arial" panose="020B0604020202020204" pitchFamily="34" charset="0"/>
                </a:rPr>
                <a:t>1. Processing services</a:t>
              </a:r>
              <a:endParaRPr kumimoji="0" lang="en-US" altLang="zh-CN" sz="1000" kern="100" cap="none" spc="0" normalizeH="0" baseline="0" noProof="0" dirty="0">
                <a:latin typeface="Arial" panose="020B0604020202020204" pitchFamily="34" charset="0"/>
                <a:ea typeface="等线" pitchFamily="2" charset="-122"/>
                <a:cs typeface="Arial" panose="020B0604020202020204" pitchFamily="34" charset="0"/>
              </a:endParaRPr>
            </a:p>
            <a:p>
              <a:pPr marR="0" algn="just" defTabSz="914400">
                <a:buClrTx/>
                <a:buSzTx/>
                <a:buFontTx/>
                <a:defRPr/>
              </a:pPr>
              <a:r>
                <a:rPr kumimoji="0" lang="en-US" altLang="zh-CN" sz="1000" kern="100" cap="none" spc="0" normalizeH="0" baseline="0" noProof="0" dirty="0">
                  <a:latin typeface="Arial" panose="020B0604020202020204" pitchFamily="34" charset="0"/>
                  <a:ea typeface="等线" pitchFamily="2" charset="-122"/>
                  <a:cs typeface="Arial" panose="020B0604020202020204" pitchFamily="34" charset="0"/>
                </a:rPr>
                <a:t>2. Maintenance and repair services </a:t>
              </a:r>
              <a:r>
                <a:rPr kumimoji="0" lang="en-US" altLang="zh-CN" sz="1000" kern="100" cap="none" spc="0" normalizeH="0" baseline="0" noProof="0" dirty="0" err="1">
                  <a:latin typeface="Arial" panose="020B0604020202020204" pitchFamily="34" charset="0"/>
                  <a:ea typeface="等线" pitchFamily="2" charset="-122"/>
                  <a:cs typeface="Arial" panose="020B0604020202020204" pitchFamily="34" charset="0"/>
                </a:rPr>
                <a:t>n.i.e</a:t>
              </a:r>
              <a:r>
                <a:rPr kumimoji="0" lang="en-US" altLang="zh-CN" sz="1000" kern="100" cap="none" spc="0" normalizeH="0" baseline="0" noProof="0" dirty="0">
                  <a:latin typeface="Arial" panose="020B0604020202020204" pitchFamily="34" charset="0"/>
                  <a:ea typeface="等线" pitchFamily="2" charset="-122"/>
                  <a:cs typeface="Arial" panose="020B0604020202020204" pitchFamily="34" charset="0"/>
                </a:rPr>
                <a:t>.</a:t>
              </a:r>
              <a:endParaRPr kumimoji="0" lang="en-US" altLang="zh-CN" sz="1000" kern="100" cap="none" spc="0" normalizeH="0" baseline="0" noProof="0" dirty="0">
                <a:latin typeface="Arial" panose="020B0604020202020204" pitchFamily="34" charset="0"/>
                <a:ea typeface="等线" pitchFamily="2" charset="-122"/>
                <a:cs typeface="Arial" panose="020B0604020202020204" pitchFamily="34" charset="0"/>
              </a:endParaRPr>
            </a:p>
            <a:p>
              <a:pPr marR="0" algn="just" defTabSz="914400">
                <a:buClrTx/>
                <a:buSzTx/>
                <a:buFontTx/>
                <a:defRPr/>
              </a:pPr>
              <a:r>
                <a:rPr kumimoji="0" lang="en-US" altLang="zh-CN" sz="1000" kern="100" cap="none" spc="0" normalizeH="0" baseline="0" noProof="0" dirty="0">
                  <a:latin typeface="Arial" panose="020B0604020202020204" pitchFamily="34" charset="0"/>
                  <a:ea typeface="等线" pitchFamily="2" charset="-122"/>
                  <a:cs typeface="Arial" panose="020B0604020202020204" pitchFamily="34" charset="0"/>
                </a:rPr>
                <a:t>3. Transportation services</a:t>
              </a:r>
              <a:endParaRPr kumimoji="0" lang="en-US" altLang="zh-CN" sz="1000" kern="100" cap="none" spc="0" normalizeH="0" baseline="0" noProof="0" dirty="0">
                <a:latin typeface="Arial" panose="020B0604020202020204" pitchFamily="34" charset="0"/>
                <a:ea typeface="等线" pitchFamily="2" charset="-122"/>
                <a:cs typeface="Arial" panose="020B0604020202020204" pitchFamily="34" charset="0"/>
              </a:endParaRPr>
            </a:p>
            <a:p>
              <a:pPr marR="0" algn="just" defTabSz="914400">
                <a:buClrTx/>
                <a:buSzTx/>
                <a:buFontTx/>
                <a:defRPr/>
              </a:pPr>
              <a:r>
                <a:rPr kumimoji="0" lang="en-US" altLang="zh-CN" sz="1000" kern="100" cap="none" spc="0" normalizeH="0" baseline="0" noProof="0" dirty="0">
                  <a:latin typeface="Arial" panose="020B0604020202020204" pitchFamily="34" charset="0"/>
                  <a:ea typeface="等线" pitchFamily="2" charset="-122"/>
                  <a:cs typeface="Arial" panose="020B0604020202020204" pitchFamily="34" charset="0"/>
                </a:rPr>
                <a:t>4. Travel</a:t>
              </a:r>
              <a:endParaRPr kumimoji="0" lang="en-US" altLang="zh-CN" sz="1000" kern="100" cap="none" spc="0" normalizeH="0" baseline="0" noProof="0" dirty="0">
                <a:latin typeface="Arial" panose="020B0604020202020204" pitchFamily="34" charset="0"/>
                <a:ea typeface="等线" pitchFamily="2" charset="-122"/>
                <a:cs typeface="Arial" panose="020B0604020202020204" pitchFamily="34" charset="0"/>
              </a:endParaRPr>
            </a:p>
            <a:p>
              <a:pPr marR="0" algn="just" defTabSz="914400">
                <a:buClrTx/>
                <a:buSzTx/>
                <a:buFontTx/>
                <a:defRPr/>
              </a:pPr>
              <a:r>
                <a:rPr kumimoji="0" lang="en-US" altLang="zh-CN" sz="1000" kern="100" cap="none" spc="0" normalizeH="0" baseline="0" noProof="0" dirty="0">
                  <a:latin typeface="Arial" panose="020B0604020202020204" pitchFamily="34" charset="0"/>
                  <a:ea typeface="等线" pitchFamily="2" charset="-122"/>
                  <a:cs typeface="Arial" panose="020B0604020202020204" pitchFamily="34" charset="0"/>
                </a:rPr>
                <a:t>5  Buildings</a:t>
              </a:r>
              <a:endParaRPr kumimoji="0" lang="en-US" altLang="zh-CN" sz="1000" kern="100" cap="none" spc="0" normalizeH="0" baseline="0" noProof="0" dirty="0">
                <a:latin typeface="Arial" panose="020B0604020202020204" pitchFamily="34" charset="0"/>
                <a:ea typeface="等线" pitchFamily="2" charset="-122"/>
                <a:cs typeface="Arial" panose="020B0604020202020204" pitchFamily="34" charset="0"/>
              </a:endParaRPr>
            </a:p>
            <a:p>
              <a:pPr marR="0" algn="just" defTabSz="914400">
                <a:buClrTx/>
                <a:buSzTx/>
                <a:buFontTx/>
                <a:defRPr/>
              </a:pPr>
              <a:r>
                <a:rPr kumimoji="0" lang="en-US" altLang="zh-CN" sz="1000" kern="100" cap="none" spc="0" normalizeH="0" baseline="0" noProof="0" dirty="0">
                  <a:latin typeface="Arial" panose="020B0604020202020204" pitchFamily="34" charset="0"/>
                  <a:ea typeface="等线" pitchFamily="2" charset="-122"/>
                  <a:cs typeface="Arial" panose="020B0604020202020204" pitchFamily="34" charset="0"/>
                </a:rPr>
                <a:t>12 Government services </a:t>
              </a:r>
              <a:r>
                <a:rPr kumimoji="0" lang="en-US" altLang="zh-CN" sz="1000" kern="100" cap="none" spc="0" normalizeH="0" baseline="0" noProof="0" dirty="0" err="1">
                  <a:latin typeface="Arial" panose="020B0604020202020204" pitchFamily="34" charset="0"/>
                  <a:ea typeface="等线" pitchFamily="2" charset="-122"/>
                  <a:cs typeface="Arial" panose="020B0604020202020204" pitchFamily="34" charset="0"/>
                </a:rPr>
                <a:t>n.i.e</a:t>
              </a:r>
              <a:r>
                <a:rPr kumimoji="0" lang="en-US" altLang="zh-CN" sz="1000" kern="100" cap="none" spc="0" normalizeH="0" baseline="0" noProof="0" dirty="0">
                  <a:latin typeface="Arial" panose="020B0604020202020204" pitchFamily="34" charset="0"/>
                  <a:ea typeface="等线" pitchFamily="2" charset="-122"/>
                  <a:cs typeface="Arial" panose="020B0604020202020204" pitchFamily="34" charset="0"/>
                </a:rPr>
                <a:t>.</a:t>
              </a:r>
              <a:endParaRPr kumimoji="0" lang="en-US" altLang="zh-CN" sz="1000" kern="100" cap="none" spc="0" normalizeH="0" baseline="0" noProof="0" dirty="0">
                <a:latin typeface="Arial" panose="020B0604020202020204" pitchFamily="34" charset="0"/>
                <a:ea typeface="等线" pitchFamily="2" charset="-122"/>
                <a:cs typeface="Arial" panose="020B0604020202020204" pitchFamily="34" charset="0"/>
              </a:endParaRPr>
            </a:p>
          </p:txBody>
        </p:sp>
        <p:sp>
          <p:nvSpPr>
            <p:cNvPr id="27" name="文本框 26"/>
            <p:cNvSpPr txBox="1"/>
            <p:nvPr/>
          </p:nvSpPr>
          <p:spPr>
            <a:xfrm>
              <a:off x="5796136" y="617929"/>
              <a:ext cx="1453057" cy="507831"/>
            </a:xfrm>
            <a:prstGeom prst="rect">
              <a:avLst/>
            </a:prstGeom>
            <a:solidFill>
              <a:schemeClr val="bg1"/>
            </a:solidFill>
          </p:spPr>
          <p:txBody>
            <a:bodyPr wrap="square" rtlCol="0">
              <a:spAutoFit/>
            </a:bodyPr>
            <a:lstStyle/>
            <a:p>
              <a:pPr marR="0" defTabSz="914400">
                <a:buClrTx/>
                <a:buSzTx/>
                <a:buFontTx/>
                <a:defRPr/>
              </a:pPr>
              <a:r>
                <a:rPr kumimoji="0" lang="en-US" altLang="zh-CN" sz="900" kern="100" cap="none" spc="0" normalizeH="0" baseline="0" noProof="0" dirty="0">
                  <a:latin typeface="Arial" panose="020B0604020202020204" pitchFamily="34" charset="0"/>
                  <a:ea typeface="等线" pitchFamily="2" charset="-122"/>
                  <a:cs typeface="Arial" panose="020B0604020202020204" pitchFamily="34" charset="0"/>
                </a:rPr>
                <a:t>Digital media: search engine, social platform and news media</a:t>
              </a:r>
              <a:endParaRPr kumimoji="0" lang="zh-CN" altLang="zh-CN" sz="900" kern="100" cap="none" spc="0" normalizeH="0" baseline="0" noProof="0" dirty="0">
                <a:latin typeface="Arial" panose="020B0604020202020204" pitchFamily="34" charset="0"/>
                <a:ea typeface="等线" pitchFamily="2" charset="-122"/>
                <a:cs typeface="Arial" panose="020B0604020202020204" pitchFamily="34" charset="0"/>
              </a:endParaRPr>
            </a:p>
          </p:txBody>
        </p:sp>
        <p:sp>
          <p:nvSpPr>
            <p:cNvPr id="31" name="文本框 30"/>
            <p:cNvSpPr txBox="1"/>
            <p:nvPr/>
          </p:nvSpPr>
          <p:spPr>
            <a:xfrm>
              <a:off x="5747749" y="1225725"/>
              <a:ext cx="1501445" cy="481157"/>
            </a:xfrm>
            <a:prstGeom prst="rect">
              <a:avLst/>
            </a:prstGeom>
            <a:solidFill>
              <a:schemeClr val="bg1"/>
            </a:solidFill>
          </p:spPr>
          <p:txBody>
            <a:bodyPr wrap="square" rtlCol="0">
              <a:spAutoFit/>
            </a:bodyPr>
            <a:lstStyle/>
            <a:p>
              <a:pPr marR="0" defTabSz="914400">
                <a:lnSpc>
                  <a:spcPts val="600"/>
                </a:lnSpc>
                <a:buClrTx/>
                <a:buSzTx/>
                <a:buFontTx/>
                <a:defRPr/>
              </a:pPr>
              <a:r>
                <a:rPr kumimoji="0" lang="fr-FR" altLang="zh-CN" sz="800" kern="100" cap="none" spc="0" normalizeH="0" baseline="0" noProof="0" dirty="0">
                  <a:latin typeface="Arial" panose="020B0604020202020204" pitchFamily="34" charset="0"/>
                  <a:ea typeface="等线" pitchFamily="2" charset="-122"/>
                  <a:cs typeface="Arial" panose="020B0604020202020204" pitchFamily="34" charset="0"/>
                </a:rPr>
                <a:t>Communication services: telecommunication services, Internet services, satellite </a:t>
              </a:r>
              <a:r>
                <a:rPr kumimoji="0" lang="en-US" altLang="zh-CN" sz="800" kern="100" cap="none" spc="0" normalizeH="0" baseline="0" noProof="0" dirty="0">
                  <a:latin typeface="Arial" panose="020B0604020202020204" pitchFamily="34" charset="0"/>
                  <a:ea typeface="等线" pitchFamily="2" charset="-122"/>
                  <a:cs typeface="Arial" panose="020B0604020202020204" pitchFamily="34" charset="0"/>
                </a:rPr>
                <a:t>services and other communication services</a:t>
              </a:r>
              <a:endParaRPr kumimoji="0" lang="zh-CN" altLang="zh-CN" sz="800" kern="100" cap="none" spc="0" normalizeH="0" baseline="0" noProof="0" dirty="0">
                <a:latin typeface="Arial" panose="020B0604020202020204" pitchFamily="34" charset="0"/>
                <a:ea typeface="等线" pitchFamily="2" charset="-122"/>
                <a:cs typeface="Arial" panose="020B0604020202020204" pitchFamily="34" charset="0"/>
              </a:endParaRPr>
            </a:p>
          </p:txBody>
        </p:sp>
        <p:sp>
          <p:nvSpPr>
            <p:cNvPr id="35" name="文本框 34"/>
            <p:cNvSpPr txBox="1"/>
            <p:nvPr/>
          </p:nvSpPr>
          <p:spPr>
            <a:xfrm>
              <a:off x="5747748" y="1781006"/>
              <a:ext cx="1501445" cy="503279"/>
            </a:xfrm>
            <a:prstGeom prst="rect">
              <a:avLst/>
            </a:prstGeom>
            <a:solidFill>
              <a:schemeClr val="bg1"/>
            </a:solidFill>
          </p:spPr>
          <p:txBody>
            <a:bodyPr wrap="square" rtlCol="0">
              <a:spAutoFit/>
            </a:bodyPr>
            <a:lstStyle/>
            <a:p>
              <a:pPr marR="0" defTabSz="914400">
                <a:lnSpc>
                  <a:spcPts val="800"/>
                </a:lnSpc>
                <a:buClrTx/>
                <a:buSzTx/>
                <a:buFontTx/>
                <a:defRPr/>
              </a:pPr>
              <a:r>
                <a:rPr kumimoji="0" lang="en-US" altLang="zh-CN" sz="900" kern="100" cap="none" spc="0" normalizeH="0" baseline="0" noProof="0" dirty="0">
                  <a:latin typeface="Arial" panose="020B0604020202020204" pitchFamily="34" charset="0"/>
                  <a:ea typeface="等线" pitchFamily="2" charset="-122"/>
                  <a:cs typeface="Arial" panose="020B0604020202020204" pitchFamily="34" charset="0"/>
                </a:rPr>
                <a:t>Computer services: basic software services and application software services</a:t>
              </a:r>
              <a:endParaRPr kumimoji="0" lang="zh-CN" altLang="zh-CN" sz="900" kern="100" cap="none" spc="0" normalizeH="0" baseline="0" noProof="0" dirty="0">
                <a:latin typeface="Arial" panose="020B0604020202020204" pitchFamily="34" charset="0"/>
                <a:ea typeface="等线" pitchFamily="2" charset="-122"/>
                <a:cs typeface="Arial" panose="020B0604020202020204" pitchFamily="34" charset="0"/>
              </a:endParaRPr>
            </a:p>
          </p:txBody>
        </p:sp>
        <p:sp>
          <p:nvSpPr>
            <p:cNvPr id="36" name="文本框 35"/>
            <p:cNvSpPr txBox="1"/>
            <p:nvPr/>
          </p:nvSpPr>
          <p:spPr>
            <a:xfrm>
              <a:off x="5743556" y="2399705"/>
              <a:ext cx="1501445" cy="605871"/>
            </a:xfrm>
            <a:prstGeom prst="rect">
              <a:avLst/>
            </a:prstGeom>
            <a:solidFill>
              <a:schemeClr val="bg1"/>
            </a:solidFill>
          </p:spPr>
          <p:txBody>
            <a:bodyPr wrap="square" rtlCol="0">
              <a:spAutoFit/>
            </a:bodyPr>
            <a:lstStyle/>
            <a:p>
              <a:pPr marR="0" defTabSz="914400">
                <a:lnSpc>
                  <a:spcPts val="800"/>
                </a:lnSpc>
                <a:buClrTx/>
                <a:buSzTx/>
                <a:buFontTx/>
                <a:defRPr/>
              </a:pPr>
              <a:r>
                <a:rPr kumimoji="0" lang="en-US" altLang="zh-CN" sz="900" kern="100" cap="none" spc="0" normalizeH="0" baseline="0" noProof="0" dirty="0">
                  <a:latin typeface="Arial" panose="020B0604020202020204" pitchFamily="34" charset="0"/>
                  <a:ea typeface="等线" pitchFamily="2" charset="-122"/>
                  <a:cs typeface="Arial" panose="020B0604020202020204" pitchFamily="34" charset="0"/>
                </a:rPr>
                <a:t>Information service: information services, information technology services and cloud computing services</a:t>
              </a:r>
              <a:endParaRPr kumimoji="0" lang="zh-CN" altLang="zh-CN" sz="900" kern="100" cap="none" spc="0" normalizeH="0" baseline="0" noProof="0" dirty="0">
                <a:latin typeface="Arial" panose="020B0604020202020204" pitchFamily="34" charset="0"/>
                <a:ea typeface="等线" pitchFamily="2" charset="-122"/>
                <a:cs typeface="Arial" panose="020B0604020202020204" pitchFamily="34" charset="0"/>
              </a:endParaRPr>
            </a:p>
          </p:txBody>
        </p:sp>
        <p:sp>
          <p:nvSpPr>
            <p:cNvPr id="37" name="文本框 36"/>
            <p:cNvSpPr txBox="1"/>
            <p:nvPr/>
          </p:nvSpPr>
          <p:spPr>
            <a:xfrm>
              <a:off x="5754485" y="3179555"/>
              <a:ext cx="1501445" cy="400687"/>
            </a:xfrm>
            <a:prstGeom prst="rect">
              <a:avLst/>
            </a:prstGeom>
            <a:solidFill>
              <a:schemeClr val="bg1"/>
            </a:solidFill>
          </p:spPr>
          <p:txBody>
            <a:bodyPr wrap="square" rtlCol="0">
              <a:spAutoFit/>
            </a:bodyPr>
            <a:lstStyle/>
            <a:p>
              <a:pPr marR="0" defTabSz="914400">
                <a:lnSpc>
                  <a:spcPts val="800"/>
                </a:lnSpc>
                <a:buClrTx/>
                <a:buSzTx/>
                <a:buFontTx/>
                <a:defRPr/>
              </a:pPr>
              <a:r>
                <a:rPr kumimoji="0" lang="en-US" altLang="zh-CN" sz="900" kern="100" cap="none" spc="0" normalizeH="0" baseline="0" noProof="0" dirty="0">
                  <a:latin typeface="Arial" panose="020B0604020202020204" pitchFamily="34" charset="0"/>
                  <a:ea typeface="等线" pitchFamily="2" charset="-122"/>
                  <a:cs typeface="Arial" panose="020B0604020202020204" pitchFamily="34" charset="0"/>
                </a:rPr>
                <a:t>Digital content: animation, film and television, music, games and publishing</a:t>
              </a:r>
              <a:endParaRPr kumimoji="0" lang="zh-CN" altLang="zh-CN" sz="900" kern="100" cap="none" spc="0" normalizeH="0" baseline="0" noProof="0" dirty="0">
                <a:latin typeface="Arial" panose="020B0604020202020204" pitchFamily="34" charset="0"/>
                <a:ea typeface="等线" pitchFamily="2" charset="-122"/>
                <a:cs typeface="Arial" panose="020B0604020202020204" pitchFamily="34" charset="0"/>
              </a:endParaRPr>
            </a:p>
          </p:txBody>
        </p:sp>
        <p:sp>
          <p:nvSpPr>
            <p:cNvPr id="38" name="文本框 37"/>
            <p:cNvSpPr txBox="1"/>
            <p:nvPr/>
          </p:nvSpPr>
          <p:spPr>
            <a:xfrm>
              <a:off x="7466111" y="1127649"/>
              <a:ext cx="346249" cy="2040324"/>
            </a:xfrm>
            <a:prstGeom prst="rect">
              <a:avLst/>
            </a:prstGeom>
            <a:solidFill>
              <a:schemeClr val="bg1"/>
            </a:solidFill>
          </p:spPr>
          <p:txBody>
            <a:bodyPr vert="vert270" wrap="square" rtlCol="0">
              <a:spAutoFit/>
            </a:bodyPr>
            <a:lstStyle/>
            <a:p>
              <a:pPr marR="0" defTabSz="914400">
                <a:buClrTx/>
                <a:buSzTx/>
                <a:buFontTx/>
                <a:defRPr/>
              </a:pPr>
              <a:r>
                <a:rPr kumimoji="0" lang="en-US" altLang="zh-CN" sz="1050" kern="100" cap="none" spc="0" normalizeH="0" baseline="0" noProof="0" dirty="0">
                  <a:latin typeface="Arial" panose="020B0604020202020204" pitchFamily="34" charset="0"/>
                  <a:ea typeface="等线" pitchFamily="2" charset="-122"/>
                  <a:cs typeface="Arial" panose="020B0604020202020204" pitchFamily="34" charset="0"/>
                </a:rPr>
                <a:t>Digital service commercialization</a:t>
              </a:r>
              <a:endParaRPr kumimoji="0" lang="zh-CN" altLang="zh-CN" sz="1050" kern="100" cap="none" spc="0" normalizeH="0" baseline="0" noProof="0" dirty="0">
                <a:latin typeface="Arial" panose="020B0604020202020204" pitchFamily="34" charset="0"/>
                <a:ea typeface="等线" pitchFamily="2" charset="-122"/>
                <a:cs typeface="Arial" panose="020B0604020202020204" pitchFamily="34" charset="0"/>
              </a:endParaRPr>
            </a:p>
          </p:txBody>
        </p:sp>
        <p:sp>
          <p:nvSpPr>
            <p:cNvPr id="39" name="文本框 38"/>
            <p:cNvSpPr txBox="1"/>
            <p:nvPr/>
          </p:nvSpPr>
          <p:spPr>
            <a:xfrm>
              <a:off x="7466111" y="4295621"/>
              <a:ext cx="346249" cy="1693069"/>
            </a:xfrm>
            <a:prstGeom prst="rect">
              <a:avLst/>
            </a:prstGeom>
            <a:solidFill>
              <a:schemeClr val="bg1"/>
            </a:solidFill>
          </p:spPr>
          <p:txBody>
            <a:bodyPr vert="vert270" wrap="square" rtlCol="0">
              <a:spAutoFit/>
            </a:bodyPr>
            <a:lstStyle/>
            <a:p>
              <a:pPr marR="0" defTabSz="914400">
                <a:buClrTx/>
                <a:buSzTx/>
                <a:buFontTx/>
                <a:defRPr/>
              </a:pPr>
              <a:r>
                <a:rPr kumimoji="0" lang="en-US" altLang="zh-CN" sz="1050" kern="100" cap="none" spc="0" normalizeH="0" baseline="0" noProof="0" dirty="0">
                  <a:latin typeface="Arial" panose="020B0604020202020204" pitchFamily="34" charset="0"/>
                  <a:ea typeface="等线" pitchFamily="2" charset="-122"/>
                  <a:cs typeface="Arial" panose="020B0604020202020204" pitchFamily="34" charset="0"/>
                </a:rPr>
                <a:t>Trade mode digitalization</a:t>
              </a:r>
              <a:endParaRPr kumimoji="0" lang="zh-CN" altLang="zh-CN" sz="1050" kern="100" cap="none" spc="0" normalizeH="0" baseline="0" noProof="0" dirty="0">
                <a:latin typeface="Arial" panose="020B0604020202020204" pitchFamily="34" charset="0"/>
                <a:ea typeface="等线" pitchFamily="2" charset="-122"/>
                <a:cs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None/>
            </a:pPr>
            <a:fld id="{9A0DB2DC-4C9A-4742-B13C-FB6460FD3503}" type="slidenum">
              <a:rPr lang="en-US" altLang="zh-CN" sz="1400" dirty="0"/>
            </a:fld>
            <a:endParaRPr lang="en-US" altLang="zh-CN" sz="1400" dirty="0"/>
          </a:p>
        </p:txBody>
      </p:sp>
      <p:sp>
        <p:nvSpPr>
          <p:cNvPr id="33795" name="Text Box 4"/>
          <p:cNvSpPr/>
          <p:nvPr/>
        </p:nvSpPr>
        <p:spPr>
          <a:xfrm>
            <a:off x="684213" y="692150"/>
            <a:ext cx="7632700" cy="4465638"/>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200000"/>
              </a:lnSpc>
              <a:spcBef>
                <a:spcPct val="0"/>
              </a:spcBef>
              <a:buNone/>
            </a:pPr>
            <a:r>
              <a:rPr lang="en-US" altLang="zh-CN" sz="1400" dirty="0"/>
              <a:t>Jia Huaiqin's trial measurement suggested the response of the China Industrial Control Systems Cyber Emergency Response Team. (hereinafter referred to as </a:t>
            </a:r>
            <a:r>
              <a:rPr lang="en-US" altLang="zh-CN" sz="1400" dirty="0">
                <a:solidFill>
                  <a:srgbClr val="FF0000"/>
                </a:solidFill>
              </a:rPr>
              <a:t>CIC</a:t>
            </a:r>
            <a:r>
              <a:rPr lang="en-US" altLang="zh-CN" sz="1400" dirty="0"/>
              <a:t>)</a:t>
            </a:r>
            <a:endParaRPr lang="en-US" altLang="zh-CN" sz="1400" dirty="0"/>
          </a:p>
          <a:p>
            <a:pPr marL="0" lvl="0" indent="0" eaLnBrk="1" hangingPunct="1">
              <a:lnSpc>
                <a:spcPct val="200000"/>
              </a:lnSpc>
              <a:spcBef>
                <a:spcPct val="0"/>
              </a:spcBef>
              <a:buNone/>
            </a:pPr>
            <a:r>
              <a:rPr lang="en-US" altLang="zh-CN" sz="1400" dirty="0"/>
              <a:t>The enterprise questionnaire survey of the platform database of the Team's integration of industrialization and informatization (hereinafter referred to as </a:t>
            </a:r>
            <a:r>
              <a:rPr lang="en-US" altLang="zh-CN" sz="1400" dirty="0">
                <a:solidFill>
                  <a:srgbClr val="FF0000"/>
                </a:solidFill>
              </a:rPr>
              <a:t>two-oriented integration</a:t>
            </a:r>
            <a:r>
              <a:rPr lang="en-US" altLang="zh-CN" sz="1400" dirty="0"/>
              <a:t>) is aimed at enterprises in various enterprises of the secondary industry, and also covers the primary industry and the tertiary industry. Among them, the service industry questionnaire covers the data of 1630 service enterprises in 32 provinces and cities. The questionnaire contains two pairs of four questions that are directly related to the integration ratio, namely, gross sales and online sales of enterprises, total purchases of enterprises and online purchases of enterprises. </a:t>
            </a:r>
            <a:endParaRPr lang="en-US" altLang="zh-CN" sz="1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None/>
            </a:pPr>
            <a:fld id="{9A0DB2DC-4C9A-4742-B13C-FB6460FD3503}" type="slidenum">
              <a:rPr lang="en-US" altLang="zh-CN" sz="1400" dirty="0">
                <a:cs typeface="Arial" panose="020B0604020202020204" pitchFamily="34" charset="0"/>
              </a:rPr>
            </a:fld>
            <a:endParaRPr lang="en-US" altLang="zh-CN" sz="1400" dirty="0">
              <a:ea typeface="Arial" panose="020B0604020202020204" pitchFamily="34" charset="0"/>
              <a:cs typeface="Arial" panose="020B0604020202020204" pitchFamily="34" charset="0"/>
            </a:endParaRPr>
          </a:p>
        </p:txBody>
      </p:sp>
      <p:sp>
        <p:nvSpPr>
          <p:cNvPr id="34819" name="Text Box 4"/>
          <p:cNvSpPr/>
          <p:nvPr/>
        </p:nvSpPr>
        <p:spPr>
          <a:xfrm>
            <a:off x="755650" y="333375"/>
            <a:ext cx="7704138" cy="17399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200000"/>
              </a:lnSpc>
              <a:spcBef>
                <a:spcPct val="50000"/>
              </a:spcBef>
              <a:buNone/>
            </a:pPr>
            <a:r>
              <a:rPr lang="en-US" altLang="zh-CN" sz="1400" dirty="0">
                <a:cs typeface="Arial" panose="020B0604020202020204" pitchFamily="34" charset="0"/>
              </a:rPr>
              <a:t>       In view of the fact that enterprises usually don't distinguish between domestic and overseas sales and purchases, assuming that the ratio of overseas trades to domestic trades is equal, and the ratio of service trades to goods trades is also equal, for the investigation on sales and purchases of undifferentiated tangible goods and services</a:t>
            </a:r>
            <a:r>
              <a:rPr lang="en-US" altLang="zh-CN" sz="1400" dirty="0">
                <a:cs typeface="Arial" panose="020B0604020202020204" pitchFamily="34" charset="0"/>
              </a:rPr>
              <a:t>, carry </a:t>
            </a:r>
            <a:r>
              <a:rPr lang="en-US" altLang="zh-CN" sz="1400" dirty="0">
                <a:cs typeface="Arial" panose="020B0604020202020204" pitchFamily="34" charset="0"/>
              </a:rPr>
              <a:t>out the calculation in accordance with following formula: </a:t>
            </a:r>
            <a:endParaRPr lang="en-US" altLang="zh-CN" sz="1400" dirty="0">
              <a:ea typeface="Arial" panose="020B0604020202020204" pitchFamily="34" charset="0"/>
            </a:endParaRPr>
          </a:p>
        </p:txBody>
      </p:sp>
      <p:graphicFrame>
        <p:nvGraphicFramePr>
          <p:cNvPr id="34820" name="对象 5"/>
          <p:cNvGraphicFramePr>
            <a:graphicFrameLocks noChangeAspect="1"/>
          </p:cNvGraphicFramePr>
          <p:nvPr/>
        </p:nvGraphicFramePr>
        <p:xfrm>
          <a:off x="1331913" y="2563813"/>
          <a:ext cx="5976937" cy="608012"/>
        </p:xfrm>
        <a:graphic>
          <a:graphicData uri="http://schemas.openxmlformats.org/presentationml/2006/ole">
            <mc:AlternateContent xmlns:mc="http://schemas.openxmlformats.org/markup-compatibility/2006">
              <mc:Choice xmlns:v="urn:schemas-microsoft-com:vml" Requires="v">
                <p:oleObj spid="_x0000_s3078" name="" r:id="rId1" imgW="52247800" imgH="12014200" progId="Equation.3">
                  <p:embed/>
                </p:oleObj>
              </mc:Choice>
              <mc:Fallback>
                <p:oleObj name="" r:id="rId1" imgW="52247800" imgH="12014200" progId="Equation.3">
                  <p:embed/>
                  <p:pic>
                    <p:nvPicPr>
                      <p:cNvPr id="0" name="图片 3077"/>
                      <p:cNvPicPr/>
                      <p:nvPr/>
                    </p:nvPicPr>
                    <p:blipFill>
                      <a:blip r:embed="rId2"/>
                      <a:stretch>
                        <a:fillRect/>
                      </a:stretch>
                    </p:blipFill>
                    <p:spPr>
                      <a:xfrm>
                        <a:off x="1331913" y="2563813"/>
                        <a:ext cx="5976937" cy="608012"/>
                      </a:xfrm>
                      <a:prstGeom prst="rect">
                        <a:avLst/>
                      </a:prstGeom>
                      <a:solidFill>
                        <a:srgbClr val="B5F9A5"/>
                      </a:solidFill>
                      <a:ln w="38100">
                        <a:noFill/>
                        <a:miter/>
                      </a:ln>
                    </p:spPr>
                  </p:pic>
                </p:oleObj>
              </mc:Fallback>
            </mc:AlternateContent>
          </a:graphicData>
        </a:graphic>
      </p:graphicFrame>
      <p:graphicFrame>
        <p:nvGraphicFramePr>
          <p:cNvPr id="34821" name="对象 6"/>
          <p:cNvGraphicFramePr>
            <a:graphicFrameLocks noChangeAspect="1"/>
          </p:cNvGraphicFramePr>
          <p:nvPr/>
        </p:nvGraphicFramePr>
        <p:xfrm>
          <a:off x="1331913" y="3933825"/>
          <a:ext cx="6192837" cy="619125"/>
        </p:xfrm>
        <a:graphic>
          <a:graphicData uri="http://schemas.openxmlformats.org/presentationml/2006/ole">
            <mc:AlternateContent xmlns:mc="http://schemas.openxmlformats.org/markup-compatibility/2006">
              <mc:Choice xmlns:v="urn:schemas-microsoft-com:vml" Requires="v">
                <p:oleObj spid="_x0000_s3077" name="" r:id="rId3" imgW="52247800" imgH="12014200" progId="Equation.3">
                  <p:embed/>
                </p:oleObj>
              </mc:Choice>
              <mc:Fallback>
                <p:oleObj name="" r:id="rId3" imgW="52247800" imgH="12014200" progId="Equation.3">
                  <p:embed/>
                  <p:pic>
                    <p:nvPicPr>
                      <p:cNvPr id="0" name="图片 3076"/>
                      <p:cNvPicPr/>
                      <p:nvPr/>
                    </p:nvPicPr>
                    <p:blipFill>
                      <a:blip r:embed="rId4"/>
                      <a:stretch>
                        <a:fillRect/>
                      </a:stretch>
                    </p:blipFill>
                    <p:spPr>
                      <a:xfrm>
                        <a:off x="1331913" y="3933825"/>
                        <a:ext cx="6192837" cy="619125"/>
                      </a:xfrm>
                      <a:prstGeom prst="rect">
                        <a:avLst/>
                      </a:prstGeom>
                      <a:solidFill>
                        <a:srgbClr val="B5F9A5"/>
                      </a:solidFill>
                      <a:ln w="38100">
                        <a:noFill/>
                        <a:miter/>
                      </a:ln>
                    </p:spPr>
                  </p:pic>
                </p:oleObj>
              </mc:Fallback>
            </mc:AlternateContent>
          </a:graphicData>
        </a:graphic>
      </p:graphicFrame>
      <p:sp>
        <p:nvSpPr>
          <p:cNvPr id="34822" name="Rectangle 7"/>
          <p:cNvSpPr/>
          <p:nvPr/>
        </p:nvSpPr>
        <p:spPr>
          <a:xfrm>
            <a:off x="0" y="2835275"/>
            <a:ext cx="9144000" cy="0"/>
          </a:xfrm>
          <a:prstGeom prst="rect">
            <a:avLst/>
          </a:prstGeom>
          <a:no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266700">
              <a:spcBef>
                <a:spcPct val="0"/>
              </a:spcBef>
              <a:buNone/>
            </a:pPr>
            <a:endParaRPr lang="zh-CN" altLang="en-US" sz="1800" dirty="0">
              <a:ea typeface="Arial" panose="020B0604020202020204" pitchFamily="34" charset="0"/>
            </a:endParaRPr>
          </a:p>
        </p:txBody>
      </p:sp>
      <p:sp>
        <p:nvSpPr>
          <p:cNvPr id="34823" name="Rectangle 8"/>
          <p:cNvSpPr/>
          <p:nvPr/>
        </p:nvSpPr>
        <p:spPr>
          <a:xfrm>
            <a:off x="741363" y="3322638"/>
            <a:ext cx="7832725" cy="504825"/>
          </a:xfrm>
          <a:prstGeom prst="rect">
            <a:avLst/>
          </a:prstGeom>
          <a:no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1400" dirty="0">
                <a:cs typeface="Arial" panose="020B0604020202020204" pitchFamily="34" charset="0"/>
              </a:rPr>
              <a:t>And take the result as an alternative indicator of the integration ratio of enterprise service exports;</a:t>
            </a:r>
            <a:endParaRPr lang="en-US" altLang="zh-CN" sz="1400" dirty="0">
              <a:cs typeface="Arial" panose="020B0604020202020204" pitchFamily="34" charset="0"/>
            </a:endParaRPr>
          </a:p>
          <a:p>
            <a:pPr marL="0" lvl="0" indent="0">
              <a:spcBef>
                <a:spcPct val="0"/>
              </a:spcBef>
              <a:buNone/>
            </a:pPr>
            <a:r>
              <a:rPr lang="en-US" altLang="zh-CN" sz="1400" dirty="0">
                <a:cs typeface="Arial" panose="020B0604020202020204" pitchFamily="34" charset="0"/>
              </a:rPr>
              <a:t> then carry out the calculation in accordance with following formula:</a:t>
            </a:r>
            <a:endParaRPr lang="en-US" altLang="zh-CN" sz="1400" dirty="0">
              <a:ea typeface="Arial" panose="020B0604020202020204" pitchFamily="34" charset="0"/>
            </a:endParaRPr>
          </a:p>
        </p:txBody>
      </p:sp>
      <p:sp>
        <p:nvSpPr>
          <p:cNvPr id="34824" name="Rectangle 9"/>
          <p:cNvSpPr/>
          <p:nvPr/>
        </p:nvSpPr>
        <p:spPr>
          <a:xfrm>
            <a:off x="741363" y="4649788"/>
            <a:ext cx="7747000" cy="504825"/>
          </a:xfrm>
          <a:prstGeom prst="rect">
            <a:avLst/>
          </a:prstGeom>
          <a:no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1400" dirty="0">
                <a:cs typeface="Arial" panose="020B0604020202020204" pitchFamily="34" charset="0"/>
              </a:rPr>
              <a:t>And take the result as an alternative indicator of the integration ratio of enterprise service imports.</a:t>
            </a:r>
            <a:endParaRPr lang="en-US" altLang="zh-CN" sz="1400" dirty="0">
              <a:ea typeface="Arial" panose="020B0604020202020204" pitchFamily="34" charset="0"/>
            </a:endParaRPr>
          </a:p>
        </p:txBody>
      </p:sp>
      <p:grpSp>
        <p:nvGrpSpPr>
          <p:cNvPr id="34825" name="组合 4"/>
          <p:cNvGrpSpPr/>
          <p:nvPr/>
        </p:nvGrpSpPr>
        <p:grpSpPr>
          <a:xfrm>
            <a:off x="1331913" y="2605088"/>
            <a:ext cx="6192837" cy="1905000"/>
            <a:chOff x="1331912" y="2604450"/>
            <a:chExt cx="6192415" cy="1905604"/>
          </a:xfrm>
        </p:grpSpPr>
        <p:sp>
          <p:nvSpPr>
            <p:cNvPr id="34826" name="文本框 3"/>
            <p:cNvSpPr txBox="1"/>
            <p:nvPr/>
          </p:nvSpPr>
          <p:spPr>
            <a:xfrm>
              <a:off x="1337826" y="4028407"/>
              <a:ext cx="2226061" cy="461665"/>
            </a:xfrm>
            <a:prstGeom prst="rect">
              <a:avLst/>
            </a:prstGeom>
            <a:solidFill>
              <a:srgbClr val="B5F9A5"/>
            </a:solidFill>
            <a:ln w="9525">
              <a:noFill/>
            </a:ln>
          </p:spPr>
          <p:txBody>
            <a:bodyPr>
              <a:spAutoFit/>
            </a:bodyPr>
            <a:p>
              <a:pPr algn="just"/>
              <a:r>
                <a:rPr lang="en-US" altLang="zh-CN" sz="1200" dirty="0">
                  <a:solidFill>
                    <a:srgbClr val="333333"/>
                  </a:solidFill>
                  <a:latin typeface="Arial" panose="020B0604020202020204" pitchFamily="34" charset="0"/>
                  <a:cs typeface="Arial" panose="020B0604020202020204" pitchFamily="34" charset="0"/>
                </a:rPr>
                <a:t>Online overseas purchase rate of enterprises</a:t>
              </a:r>
              <a:endParaRPr lang="zh-CN" altLang="en-US" sz="1200" dirty="0">
                <a:latin typeface="Arial" panose="020B0604020202020204" pitchFamily="34" charset="0"/>
                <a:ea typeface="Arial" panose="020B0604020202020204" pitchFamily="34" charset="0"/>
              </a:endParaRPr>
            </a:p>
          </p:txBody>
        </p:sp>
        <p:sp>
          <p:nvSpPr>
            <p:cNvPr id="34827" name="文本框 11"/>
            <p:cNvSpPr txBox="1"/>
            <p:nvPr/>
          </p:nvSpPr>
          <p:spPr>
            <a:xfrm>
              <a:off x="3805556" y="4028407"/>
              <a:ext cx="1803165" cy="461665"/>
            </a:xfrm>
            <a:prstGeom prst="rect">
              <a:avLst/>
            </a:prstGeom>
            <a:solidFill>
              <a:srgbClr val="B5F9A5"/>
            </a:solidFill>
            <a:ln w="9525">
              <a:noFill/>
            </a:ln>
          </p:spPr>
          <p:txBody>
            <a:bodyPr>
              <a:spAutoFit/>
            </a:bodyPr>
            <a:p>
              <a:pPr algn="just"/>
              <a:r>
                <a:rPr lang="en-US" altLang="zh-CN" sz="1200" dirty="0">
                  <a:solidFill>
                    <a:srgbClr val="333333"/>
                  </a:solidFill>
                  <a:latin typeface="Arial" panose="020B0604020202020204" pitchFamily="34" charset="0"/>
                  <a:cs typeface="Arial" panose="020B0604020202020204" pitchFamily="34" charset="0"/>
                </a:rPr>
                <a:t>Online purchase rate of enterprises</a:t>
              </a:r>
              <a:endParaRPr lang="zh-CN" altLang="en-US" sz="1200" dirty="0">
                <a:latin typeface="Arial" panose="020B0604020202020204" pitchFamily="34" charset="0"/>
                <a:ea typeface="Arial" panose="020B0604020202020204" pitchFamily="34" charset="0"/>
              </a:endParaRPr>
            </a:p>
          </p:txBody>
        </p:sp>
        <p:sp>
          <p:nvSpPr>
            <p:cNvPr id="34828" name="文本框 12"/>
            <p:cNvSpPr txBox="1"/>
            <p:nvPr/>
          </p:nvSpPr>
          <p:spPr>
            <a:xfrm>
              <a:off x="5770576" y="4294610"/>
              <a:ext cx="1591896" cy="215444"/>
            </a:xfrm>
            <a:prstGeom prst="rect">
              <a:avLst/>
            </a:prstGeom>
            <a:solidFill>
              <a:srgbClr val="B5F9A5"/>
            </a:solidFill>
            <a:ln w="9525">
              <a:noFill/>
            </a:ln>
          </p:spPr>
          <p:txBody>
            <a:bodyPr>
              <a:spAutoFit/>
            </a:bodyPr>
            <a:p>
              <a:pPr algn="just"/>
              <a:r>
                <a:rPr lang="en-US" altLang="zh-CN" sz="800" dirty="0">
                  <a:solidFill>
                    <a:srgbClr val="333333"/>
                  </a:solidFill>
                  <a:latin typeface="Arial" panose="020B0604020202020204" pitchFamily="34" charset="0"/>
                  <a:cs typeface="Arial" panose="020B0604020202020204" pitchFamily="34" charset="0"/>
                </a:rPr>
                <a:t>Purchase value of enterprises</a:t>
              </a:r>
              <a:endParaRPr lang="zh-CN" altLang="en-US" sz="800" dirty="0">
                <a:latin typeface="Arial" panose="020B0604020202020204" pitchFamily="34" charset="0"/>
                <a:ea typeface="Arial" panose="020B0604020202020204" pitchFamily="34" charset="0"/>
              </a:endParaRPr>
            </a:p>
          </p:txBody>
        </p:sp>
        <p:sp>
          <p:nvSpPr>
            <p:cNvPr id="34829" name="文本框 13"/>
            <p:cNvSpPr txBox="1"/>
            <p:nvPr/>
          </p:nvSpPr>
          <p:spPr>
            <a:xfrm>
              <a:off x="5616526" y="3979751"/>
              <a:ext cx="1907801" cy="215444"/>
            </a:xfrm>
            <a:prstGeom prst="rect">
              <a:avLst/>
            </a:prstGeom>
            <a:solidFill>
              <a:srgbClr val="B5F9A5"/>
            </a:solidFill>
            <a:ln w="9525">
              <a:noFill/>
            </a:ln>
          </p:spPr>
          <p:txBody>
            <a:bodyPr>
              <a:spAutoFit/>
            </a:bodyPr>
            <a:p>
              <a:pPr algn="just"/>
              <a:r>
                <a:rPr lang="en-US" altLang="zh-CN" sz="800" dirty="0">
                  <a:solidFill>
                    <a:srgbClr val="333333"/>
                  </a:solidFill>
                  <a:latin typeface="Arial" panose="020B0604020202020204" pitchFamily="34" charset="0"/>
                  <a:cs typeface="Arial" panose="020B0604020202020204" pitchFamily="34" charset="0"/>
                </a:rPr>
                <a:t>Online purchase value of enterprises</a:t>
              </a:r>
              <a:endParaRPr lang="zh-CN" altLang="en-US" sz="800" dirty="0">
                <a:latin typeface="Arial" panose="020B0604020202020204" pitchFamily="34" charset="0"/>
                <a:ea typeface="Arial" panose="020B0604020202020204" pitchFamily="34" charset="0"/>
              </a:endParaRPr>
            </a:p>
          </p:txBody>
        </p:sp>
        <p:sp>
          <p:nvSpPr>
            <p:cNvPr id="34830" name="文本框 14"/>
            <p:cNvSpPr txBox="1"/>
            <p:nvPr/>
          </p:nvSpPr>
          <p:spPr>
            <a:xfrm>
              <a:off x="1331912" y="2667206"/>
              <a:ext cx="2226061" cy="461665"/>
            </a:xfrm>
            <a:prstGeom prst="rect">
              <a:avLst/>
            </a:prstGeom>
            <a:solidFill>
              <a:srgbClr val="B5F9A5"/>
            </a:solidFill>
            <a:ln w="9525">
              <a:noFill/>
            </a:ln>
          </p:spPr>
          <p:txBody>
            <a:bodyPr>
              <a:spAutoFit/>
            </a:bodyPr>
            <a:p>
              <a:pPr algn="just"/>
              <a:r>
                <a:rPr lang="en-US" altLang="zh-CN" sz="1200" dirty="0">
                  <a:solidFill>
                    <a:srgbClr val="333333"/>
                  </a:solidFill>
                  <a:latin typeface="Arial" panose="020B0604020202020204" pitchFamily="34" charset="0"/>
                  <a:cs typeface="Arial" panose="020B0604020202020204" pitchFamily="34" charset="0"/>
                </a:rPr>
                <a:t>Online overseas sales rate of enterprises</a:t>
              </a:r>
              <a:endParaRPr lang="zh-CN" altLang="en-US" sz="1200" dirty="0">
                <a:latin typeface="Arial" panose="020B0604020202020204" pitchFamily="34" charset="0"/>
                <a:ea typeface="Arial" panose="020B0604020202020204" pitchFamily="34" charset="0"/>
              </a:endParaRPr>
            </a:p>
          </p:txBody>
        </p:sp>
        <p:sp>
          <p:nvSpPr>
            <p:cNvPr id="34831" name="文本框 15"/>
            <p:cNvSpPr txBox="1"/>
            <p:nvPr/>
          </p:nvSpPr>
          <p:spPr>
            <a:xfrm>
              <a:off x="3630246" y="2632828"/>
              <a:ext cx="1803165" cy="461665"/>
            </a:xfrm>
            <a:prstGeom prst="rect">
              <a:avLst/>
            </a:prstGeom>
            <a:solidFill>
              <a:srgbClr val="B5F9A5"/>
            </a:solidFill>
            <a:ln w="9525">
              <a:noFill/>
            </a:ln>
          </p:spPr>
          <p:txBody>
            <a:bodyPr>
              <a:spAutoFit/>
            </a:bodyPr>
            <a:p>
              <a:pPr algn="just"/>
              <a:r>
                <a:rPr lang="en-US" altLang="zh-CN" sz="1200" dirty="0">
                  <a:solidFill>
                    <a:srgbClr val="333333"/>
                  </a:solidFill>
                  <a:latin typeface="Arial" panose="020B0604020202020204" pitchFamily="34" charset="0"/>
                  <a:cs typeface="Arial" panose="020B0604020202020204" pitchFamily="34" charset="0"/>
                </a:rPr>
                <a:t>Online sales rate of enterprises</a:t>
              </a:r>
              <a:endParaRPr lang="zh-CN" altLang="en-US" sz="1200" dirty="0">
                <a:latin typeface="Arial" panose="020B0604020202020204" pitchFamily="34" charset="0"/>
                <a:ea typeface="Arial" panose="020B0604020202020204" pitchFamily="34" charset="0"/>
              </a:endParaRPr>
            </a:p>
          </p:txBody>
        </p:sp>
        <p:sp>
          <p:nvSpPr>
            <p:cNvPr id="34832" name="文本框 16"/>
            <p:cNvSpPr txBox="1"/>
            <p:nvPr/>
          </p:nvSpPr>
          <p:spPr>
            <a:xfrm>
              <a:off x="5473323" y="2604450"/>
              <a:ext cx="1835528" cy="215444"/>
            </a:xfrm>
            <a:prstGeom prst="rect">
              <a:avLst/>
            </a:prstGeom>
            <a:solidFill>
              <a:srgbClr val="B5F9A5"/>
            </a:solidFill>
            <a:ln w="9525">
              <a:noFill/>
            </a:ln>
          </p:spPr>
          <p:txBody>
            <a:bodyPr>
              <a:spAutoFit/>
            </a:bodyPr>
            <a:p>
              <a:pPr algn="just"/>
              <a:r>
                <a:rPr lang="en-US" altLang="zh-CN" sz="800" dirty="0">
                  <a:solidFill>
                    <a:srgbClr val="333333"/>
                  </a:solidFill>
                  <a:latin typeface="Arial" panose="020B0604020202020204" pitchFamily="34" charset="0"/>
                  <a:cs typeface="Arial" panose="020B0604020202020204" pitchFamily="34" charset="0"/>
                </a:rPr>
                <a:t>Online sales value of enterprises</a:t>
              </a:r>
              <a:endParaRPr lang="zh-CN" altLang="en-US" sz="800" dirty="0">
                <a:latin typeface="Arial" panose="020B0604020202020204" pitchFamily="34" charset="0"/>
                <a:ea typeface="Arial" panose="020B0604020202020204" pitchFamily="34" charset="0"/>
              </a:endParaRPr>
            </a:p>
          </p:txBody>
        </p:sp>
        <p:sp>
          <p:nvSpPr>
            <p:cNvPr id="34833" name="文本框 17"/>
            <p:cNvSpPr txBox="1"/>
            <p:nvPr/>
          </p:nvSpPr>
          <p:spPr>
            <a:xfrm>
              <a:off x="5616526" y="2925524"/>
              <a:ext cx="1591896" cy="215444"/>
            </a:xfrm>
            <a:prstGeom prst="rect">
              <a:avLst/>
            </a:prstGeom>
            <a:solidFill>
              <a:srgbClr val="B5F9A5"/>
            </a:solidFill>
            <a:ln w="9525">
              <a:noFill/>
            </a:ln>
          </p:spPr>
          <p:txBody>
            <a:bodyPr>
              <a:spAutoFit/>
            </a:bodyPr>
            <a:p>
              <a:pPr algn="just"/>
              <a:r>
                <a:rPr lang="en-US" altLang="zh-CN" sz="800" dirty="0">
                  <a:solidFill>
                    <a:srgbClr val="333333"/>
                  </a:solidFill>
                  <a:latin typeface="Arial" panose="020B0604020202020204" pitchFamily="34" charset="0"/>
                  <a:cs typeface="Arial" panose="020B0604020202020204" pitchFamily="34" charset="0"/>
                </a:rPr>
                <a:t>Sales value of enterprises</a:t>
              </a:r>
              <a:endParaRPr lang="zh-CN" altLang="en-US" sz="800" dirty="0">
                <a:latin typeface="Arial" panose="020B0604020202020204" pitchFamily="34" charset="0"/>
                <a:ea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None/>
            </a:pPr>
            <a:fld id="{9A0DB2DC-4C9A-4742-B13C-FB6460FD3503}" type="slidenum">
              <a:rPr lang="en-US" altLang="zh-CN" sz="1400" dirty="0"/>
            </a:fld>
            <a:endParaRPr lang="en-US" altLang="zh-CN" sz="1400" dirty="0"/>
          </a:p>
        </p:txBody>
      </p:sp>
      <p:graphicFrame>
        <p:nvGraphicFramePr>
          <p:cNvPr id="19541" name="Group 355"/>
          <p:cNvGraphicFramePr>
            <a:graphicFrameLocks noGrp="1"/>
          </p:cNvGraphicFramePr>
          <p:nvPr/>
        </p:nvGraphicFramePr>
        <p:xfrm>
          <a:off x="250825" y="692150"/>
          <a:ext cx="8447088" cy="3702050"/>
        </p:xfrm>
        <a:graphic>
          <a:graphicData uri="http://schemas.openxmlformats.org/drawingml/2006/table">
            <a:tbl>
              <a:tblPr/>
              <a:tblGrid>
                <a:gridCol w="2870200"/>
                <a:gridCol w="793750"/>
                <a:gridCol w="1289050"/>
                <a:gridCol w="920750"/>
                <a:gridCol w="1285875"/>
                <a:gridCol w="1287463"/>
              </a:tblGrid>
              <a:tr h="334963">
                <a:tc rowSpan="2">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Pct val="100000"/>
                        <a:buFontTx/>
                        <a:buNone/>
                      </a:pPr>
                      <a:endParaRPr kumimoji="0" lang="zh-CN" altLang="en-US" sz="1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Category</a:t>
                      </a:r>
                      <a:endParaRPr kumimoji="0" lang="en-US" altLang="zh-CN" sz="1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rPr>
                        <a:t>Export</a:t>
                      </a:r>
                      <a:endParaRPr kumimoji="0" lang="en-US" altLang="zh-CN"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rPr>
                        <a:t>Import </a:t>
                      </a:r>
                      <a:endParaRPr kumimoji="0" lang="en-US" altLang="zh-CN"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rPr>
                        <a:t>Import and export </a:t>
                      </a:r>
                      <a:endParaRPr kumimoji="0" lang="en-US" altLang="zh-CN"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T="45712" marB="45712"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5013">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rPr>
                        <a:t>Integration ratio</a:t>
                      </a:r>
                      <a:endParaRPr kumimoji="0" lang="en-US" altLang="zh-CN"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rPr>
                        <a:t>(%)</a:t>
                      </a:r>
                      <a:endParaRPr kumimoji="0" lang="en-US" altLang="zh-CN"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rPr>
                        <a:t>Actual delivery amount</a:t>
                      </a:r>
                      <a:endParaRPr kumimoji="0" lang="en-US" altLang="zh-CN"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rPr>
                        <a:t>USD 100 million)</a:t>
                      </a:r>
                      <a:endParaRPr kumimoji="0" lang="en-US" altLang="zh-CN"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rPr>
                        <a:t>Integration ratio</a:t>
                      </a:r>
                      <a:endParaRPr kumimoji="0" lang="en-US" altLang="zh-CN"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rPr>
                        <a:t>(%)</a:t>
                      </a:r>
                      <a:endParaRPr kumimoji="0" lang="en-US" altLang="zh-CN"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rPr>
                        <a:t>Actual delivery amount</a:t>
                      </a:r>
                      <a:endParaRPr kumimoji="0" lang="en-US" altLang="zh-CN"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rPr>
                        <a:t>(USD 100 million)</a:t>
                      </a:r>
                      <a:endParaRPr kumimoji="0" lang="en-US" altLang="zh-CN"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rPr>
                        <a:t>Actual delivery amount</a:t>
                      </a:r>
                      <a:endParaRPr kumimoji="0" lang="en-US" altLang="zh-CN"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rPr>
                        <a:t>(USD 100 million)</a:t>
                      </a:r>
                      <a:endParaRPr kumimoji="0" lang="en-US" altLang="zh-CN"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T="45712" marB="45712"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Insurance and pension services</a:t>
                      </a:r>
                      <a:endParaRPr kumimoji="0" lang="en-US" altLang="zh-CN" sz="11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48.1</a:t>
                      </a:r>
                      <a:endPar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23</a:t>
                      </a:r>
                      <a:endPar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49.3</a:t>
                      </a:r>
                      <a:endPar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53.1</a:t>
                      </a:r>
                      <a:endPar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76.1</a:t>
                      </a:r>
                      <a:endPar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T="45712" marB="45712"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34963">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Financial service</a:t>
                      </a:r>
                      <a:endParaRPr kumimoji="0" lang="en-US" altLang="zh-CN" sz="1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30.3</a:t>
                      </a:r>
                      <a:endPar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11.9</a:t>
                      </a:r>
                      <a:endParaRPr kumimoji="0" lang="en-US" altLang="zh-CN" sz="11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36.8</a:t>
                      </a:r>
                      <a:endPar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9.1</a:t>
                      </a:r>
                      <a:endPar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21</a:t>
                      </a:r>
                      <a:endPar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T="45712" marB="45712"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3022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Intellectual property royalties not covered elsewhere</a:t>
                      </a:r>
                      <a:endParaRPr kumimoji="0" lang="en-US" altLang="zh-CN" sz="11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47.4</a:t>
                      </a:r>
                      <a:endParaRPr kumimoji="0" lang="en-US" altLang="zh-CN" sz="11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27.2</a:t>
                      </a:r>
                      <a:endPar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32</a:t>
                      </a:r>
                      <a:endParaRPr kumimoji="0" lang="en-US" altLang="zh-CN" sz="11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173.6</a:t>
                      </a:r>
                      <a:endPar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200.8</a:t>
                      </a:r>
                      <a:endPar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T="45712" marB="45712"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34963">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Communication, computer and information services</a:t>
                      </a:r>
                      <a:endParaRPr kumimoji="0" lang="en-US" altLang="zh-CN" sz="11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100.0</a:t>
                      </a:r>
                      <a:endParaRPr kumimoji="0" lang="en-US" altLang="zh-CN" sz="11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538.6</a:t>
                      </a:r>
                      <a:endPar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100.0</a:t>
                      </a:r>
                      <a:endPar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269.0</a:t>
                      </a:r>
                      <a:endPar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807.6</a:t>
                      </a:r>
                      <a:endPar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T="45712" marB="45712"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34963">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Other business services</a:t>
                      </a:r>
                      <a:endParaRPr kumimoji="0" lang="en-US" altLang="zh-CN" sz="1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47.4</a:t>
                      </a:r>
                      <a:endPar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347.5</a:t>
                      </a:r>
                      <a:endPar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32</a:t>
                      </a:r>
                      <a:endPar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159.5</a:t>
                      </a:r>
                      <a:endPar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507</a:t>
                      </a:r>
                      <a:endPar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T="45712" marB="45712"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34963">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Personal, cultural and recreament services </a:t>
                      </a:r>
                      <a:endParaRPr kumimoji="0" lang="en-US" altLang="zh-CN" sz="11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57.2</a:t>
                      </a:r>
                      <a:endPar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6.9</a:t>
                      </a:r>
                      <a:endPar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46.9</a:t>
                      </a:r>
                      <a:endPar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19.1</a:t>
                      </a:r>
                      <a:endPar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26</a:t>
                      </a:r>
                      <a:endParaRPr kumimoji="0" lang="en-US" altLang="zh-CN" sz="11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T="45712" marB="45712"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rPr>
                        <a:t>Total</a:t>
                      </a:r>
                      <a:endParaRPr kumimoji="0" lang="en-US" altLang="zh-CN"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T="45712" marB="45712"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rPr>
                        <a:t>—</a:t>
                      </a:r>
                      <a:endParaRPr kumimoji="0" lang="en-US" altLang="zh-CN" sz="1100" b="0" i="0" u="none" strike="noStrike" cap="none" normalizeH="0" baseline="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955.1</a:t>
                      </a:r>
                      <a:endParaRPr kumimoji="0" lang="en-US" altLang="zh-CN" sz="11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a:t>
                      </a:r>
                      <a:endParaRPr kumimoji="0" lang="en-US" altLang="zh-CN" sz="11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693.4</a:t>
                      </a:r>
                      <a:endParaRPr kumimoji="0" lang="en-US" altLang="zh-CN" sz="11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Pct val="100000"/>
                        <a:buFontTx/>
                        <a:buNone/>
                      </a:pPr>
                      <a:r>
                        <a:rPr kumimoji="0" lang="en-US" altLang="zh-CN" sz="1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1638.5</a:t>
                      </a:r>
                      <a:endParaRPr kumimoji="0" lang="en-US" altLang="zh-CN" sz="1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marT="45712" marB="45712"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35914" name="组合 1"/>
          <p:cNvGrpSpPr/>
          <p:nvPr/>
        </p:nvGrpSpPr>
        <p:grpSpPr>
          <a:xfrm>
            <a:off x="285750" y="214313"/>
            <a:ext cx="8556625" cy="5735637"/>
            <a:chOff x="285750" y="214267"/>
            <a:chExt cx="8556874" cy="5735013"/>
          </a:xfrm>
        </p:grpSpPr>
        <p:sp>
          <p:nvSpPr>
            <p:cNvPr id="35915" name="Rectangle 4"/>
            <p:cNvSpPr/>
            <p:nvPr/>
          </p:nvSpPr>
          <p:spPr>
            <a:xfrm>
              <a:off x="395536" y="214267"/>
              <a:ext cx="8447088" cy="366712"/>
            </a:xfrm>
            <a:prstGeom prst="rect">
              <a:avLst/>
            </a:prstGeom>
            <a:no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a:spcBef>
                  <a:spcPct val="0"/>
                </a:spcBef>
                <a:buNone/>
              </a:pPr>
              <a:r>
                <a:rPr lang="en-US" altLang="zh-CN" sz="1400" dirty="0">
                  <a:latin typeface="宋体" panose="02010600030101010101" pitchFamily="2" charset="-122"/>
                  <a:cs typeface="Times New Roman" panose="02020603050405020304" pitchFamily="18" charset="0"/>
                </a:rPr>
                <a:t>2019 Actual digitally-delivered amount of China (service) digital trade  import and export</a:t>
              </a:r>
              <a:endParaRPr lang="en-US" altLang="zh-CN" sz="1400" dirty="0">
                <a:latin typeface="宋体" panose="02010600030101010101" pitchFamily="2" charset="-122"/>
                <a:ea typeface="Times New Roman" panose="02020603050405020304" pitchFamily="18" charset="0"/>
              </a:endParaRPr>
            </a:p>
          </p:txBody>
        </p:sp>
        <p:sp>
          <p:nvSpPr>
            <p:cNvPr id="35916" name="Text Box 354"/>
            <p:cNvSpPr/>
            <p:nvPr/>
          </p:nvSpPr>
          <p:spPr>
            <a:xfrm>
              <a:off x="285750" y="4500563"/>
              <a:ext cx="8447088" cy="1448717"/>
            </a:xfrm>
            <a:prstGeom prst="rect">
              <a:avLst/>
            </a:prstGeom>
            <a:solidFill>
              <a:srgbClr val="A3FBC0"/>
            </a:solid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just" eaLnBrk="1" hangingPunct="1">
                <a:lnSpc>
                  <a:spcPct val="130000"/>
                </a:lnSpc>
                <a:spcBef>
                  <a:spcPct val="0"/>
                </a:spcBef>
                <a:buNone/>
              </a:pPr>
              <a:r>
                <a:rPr lang="en-US" altLang="zh-CN" sz="1100" dirty="0"/>
                <a:t>This is the first time that China has adopted the "integration ratio" method to test the scale of China's digital trade, and it is carried out in parallel with the survey of digitally actual delivery services conducted by experts from the US Department of Commerce, which is of pioneering significance.</a:t>
              </a:r>
              <a:endParaRPr lang="en-US" altLang="zh-CN" sz="1100" dirty="0"/>
            </a:p>
            <a:p>
              <a:pPr marL="0" lvl="0" indent="0" algn="just" eaLnBrk="1" hangingPunct="1">
                <a:lnSpc>
                  <a:spcPct val="130000"/>
                </a:lnSpc>
                <a:spcBef>
                  <a:spcPct val="0"/>
                </a:spcBef>
                <a:buNone/>
              </a:pPr>
              <a:r>
                <a:rPr lang="en-US" altLang="zh-CN" sz="1100" dirty="0"/>
                <a:t>Due to the limitation of the number of enterprise category samples collected by the platform database of "two-oriented integration of China", this test result is not enough to be used as an source for in-depth quantitative analysis, but enough to generally reveal the trend and proportional relationship of China's digital trade.</a:t>
              </a:r>
              <a:endParaRPr lang="en-US" altLang="zh-CN" sz="1100" dirty="0"/>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6"/>
          <p:cNvSpPr txBox="1">
            <a:spLocks noGrp="1"/>
          </p:cNvSpPr>
          <p:nvPr>
            <p:ph type="sldNum" sz="quarter" idx="12"/>
          </p:nvPr>
        </p:nvSpPr>
        <p:spPr>
          <a:xfrm>
            <a:off x="6637338" y="6237288"/>
            <a:ext cx="2133600" cy="476250"/>
          </a:xfrm>
          <a:ln/>
        </p:spPr>
        <p:txBody>
          <a:bodyPr/>
          <a:p>
            <a:pPr marL="0" indent="0" algn="r" eaLnBrk="1" hangingPunct="1">
              <a:spcBef>
                <a:spcPct val="0"/>
              </a:spcBef>
              <a:buSzPct val="100000"/>
              <a:buNone/>
            </a:pPr>
            <a:fld id="{9A0DB2DC-4C9A-4742-B13C-FB6460FD3503}" type="slidenum">
              <a:rPr lang="en-US" altLang="zh-CN" sz="1400" dirty="0">
                <a:cs typeface="Arial" panose="020B0604020202020204" pitchFamily="34" charset="0"/>
              </a:rPr>
            </a:fld>
            <a:endParaRPr lang="en-US" altLang="zh-CN" sz="1400" dirty="0">
              <a:ea typeface="Arial" panose="020B0604020202020204" pitchFamily="34" charset="0"/>
              <a:cs typeface="Arial" panose="020B0604020202020204" pitchFamily="34" charset="0"/>
            </a:endParaRPr>
          </a:p>
        </p:txBody>
      </p:sp>
      <p:sp>
        <p:nvSpPr>
          <p:cNvPr id="36867" name="Text Box 3"/>
          <p:cNvSpPr/>
          <p:nvPr/>
        </p:nvSpPr>
        <p:spPr>
          <a:xfrm>
            <a:off x="2771775" y="771525"/>
            <a:ext cx="2160588" cy="931863"/>
          </a:xfrm>
          <a:prstGeom prst="rect">
            <a:avLst/>
          </a:prstGeom>
          <a:no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SzPct val="100000"/>
              <a:buNone/>
            </a:pPr>
            <a:r>
              <a:rPr lang="en-US" altLang="zh-CN" sz="1800" dirty="0">
                <a:cs typeface="Arial" panose="020B0604020202020204" pitchFamily="34" charset="0"/>
              </a:rPr>
              <a:t>Trade value of digitally-deliverable services</a:t>
            </a:r>
            <a:endParaRPr lang="en-US" altLang="zh-CN" sz="1800" dirty="0">
              <a:ea typeface="Arial" panose="020B0604020202020204" pitchFamily="34" charset="0"/>
            </a:endParaRPr>
          </a:p>
        </p:txBody>
      </p:sp>
      <p:sp>
        <p:nvSpPr>
          <p:cNvPr id="36868" name="Text Box 4"/>
          <p:cNvSpPr/>
          <p:nvPr/>
        </p:nvSpPr>
        <p:spPr>
          <a:xfrm>
            <a:off x="1476375" y="333375"/>
            <a:ext cx="1727200" cy="366713"/>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50000"/>
              </a:spcBef>
              <a:buSzPct val="100000"/>
              <a:buNone/>
            </a:pPr>
            <a:r>
              <a:rPr lang="en-US" altLang="zh-CN" sz="1800" dirty="0">
                <a:cs typeface="Arial" panose="020B0604020202020204" pitchFamily="34" charset="0"/>
              </a:rPr>
              <a:t>UNCTAD</a:t>
            </a:r>
            <a:endParaRPr lang="en-US" altLang="zh-CN" sz="1800" dirty="0">
              <a:ea typeface="Arial" panose="020B0604020202020204" pitchFamily="34" charset="0"/>
            </a:endParaRPr>
          </a:p>
        </p:txBody>
      </p:sp>
      <p:sp>
        <p:nvSpPr>
          <p:cNvPr id="36869" name="Text Box 5"/>
          <p:cNvSpPr/>
          <p:nvPr/>
        </p:nvSpPr>
        <p:spPr>
          <a:xfrm>
            <a:off x="2771775" y="2205038"/>
            <a:ext cx="2016125" cy="881062"/>
          </a:xfrm>
          <a:prstGeom prst="rect">
            <a:avLst/>
          </a:prstGeom>
          <a:no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SzPct val="100000"/>
              <a:buNone/>
            </a:pPr>
            <a:r>
              <a:rPr lang="en-US" altLang="zh-CN" sz="1800" dirty="0">
                <a:cs typeface="Arial" panose="020B0604020202020204" pitchFamily="34" charset="0"/>
              </a:rPr>
              <a:t>Trade value of actual digitally-delivered services</a:t>
            </a:r>
            <a:endParaRPr lang="en-US" altLang="zh-CN" sz="1800" dirty="0">
              <a:ea typeface="Arial" panose="020B0604020202020204" pitchFamily="34" charset="0"/>
            </a:endParaRPr>
          </a:p>
        </p:txBody>
      </p:sp>
      <p:sp>
        <p:nvSpPr>
          <p:cNvPr id="36870" name="AutoShape 6"/>
          <p:cNvSpPr/>
          <p:nvPr/>
        </p:nvSpPr>
        <p:spPr>
          <a:xfrm>
            <a:off x="3851275" y="1773238"/>
            <a:ext cx="287338" cy="360362"/>
          </a:xfrm>
          <a:prstGeom prst="downArrow">
            <a:avLst>
              <a:gd name="adj1" fmla="val 50000"/>
              <a:gd name="adj2" fmla="val 31353"/>
            </a:avLst>
          </a:prstGeom>
          <a:solidFill>
            <a:schemeClr val="accent1"/>
          </a:solidFill>
          <a:ln w="9525" cap="flat" cmpd="sng">
            <a:solidFill>
              <a:schemeClr val="tx1"/>
            </a:solidFill>
            <a:prstDash val="solid"/>
            <a:miter/>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SzPct val="100000"/>
              <a:buNone/>
            </a:pPr>
            <a:endParaRPr lang="zh-CN" altLang="en-US" sz="1800" dirty="0">
              <a:ea typeface="Arial" panose="020B0604020202020204" pitchFamily="34" charset="0"/>
            </a:endParaRPr>
          </a:p>
        </p:txBody>
      </p:sp>
      <p:sp>
        <p:nvSpPr>
          <p:cNvPr id="36871" name="Text Box 7"/>
          <p:cNvSpPr/>
          <p:nvPr/>
        </p:nvSpPr>
        <p:spPr>
          <a:xfrm>
            <a:off x="6443663" y="1412875"/>
            <a:ext cx="2305050" cy="366713"/>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50000"/>
              </a:spcBef>
              <a:buSzPct val="100000"/>
              <a:buNone/>
            </a:pPr>
            <a:r>
              <a:rPr lang="en-US" altLang="zh-CN" sz="1800" dirty="0">
                <a:latin typeface="楷体_GB2312"/>
                <a:ea typeface="楷体_GB2312"/>
              </a:rPr>
              <a:t>OECD&amp;WTO Manual</a:t>
            </a:r>
            <a:endParaRPr lang="en-US" altLang="zh-CN" sz="1800" dirty="0">
              <a:latin typeface="楷体_GB2312"/>
              <a:ea typeface="楷体_GB2312"/>
            </a:endParaRPr>
          </a:p>
        </p:txBody>
      </p:sp>
      <p:sp>
        <p:nvSpPr>
          <p:cNvPr id="36872" name="Text Box 8"/>
          <p:cNvSpPr/>
          <p:nvPr/>
        </p:nvSpPr>
        <p:spPr>
          <a:xfrm>
            <a:off x="6588125" y="2205038"/>
            <a:ext cx="1993900" cy="576262"/>
          </a:xfrm>
          <a:prstGeom prst="rect">
            <a:avLst/>
          </a:prstGeom>
          <a:no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SzPct val="100000"/>
              <a:buNone/>
            </a:pPr>
            <a:r>
              <a:rPr lang="en-US" altLang="zh-CN" sz="1800" dirty="0">
                <a:cs typeface="Arial" panose="020B0604020202020204" pitchFamily="34" charset="0"/>
              </a:rPr>
              <a:t>Digitally-delivered </a:t>
            </a:r>
            <a:r>
              <a:rPr lang="en-US" altLang="zh-CN" sz="1800" dirty="0">
                <a:ea typeface="楷体_GB2312"/>
              </a:rPr>
              <a:t>trade</a:t>
            </a:r>
            <a:endParaRPr lang="en-US" altLang="zh-CN" sz="1800" dirty="0">
              <a:ea typeface="楷体_GB2312"/>
            </a:endParaRPr>
          </a:p>
        </p:txBody>
      </p:sp>
      <p:sp>
        <p:nvSpPr>
          <p:cNvPr id="36873" name="Text Box 9"/>
          <p:cNvSpPr/>
          <p:nvPr/>
        </p:nvSpPr>
        <p:spPr>
          <a:xfrm>
            <a:off x="6588125" y="3429000"/>
            <a:ext cx="1871663" cy="576263"/>
          </a:xfrm>
          <a:prstGeom prst="rect">
            <a:avLst/>
          </a:prstGeom>
          <a:no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SzPct val="100000"/>
              <a:buNone/>
            </a:pPr>
            <a:r>
              <a:rPr lang="en-US" altLang="zh-CN" sz="1800" dirty="0">
                <a:ea typeface="楷体_GB2312"/>
              </a:rPr>
              <a:t>Digitally ordered trade</a:t>
            </a:r>
            <a:endParaRPr lang="en-US" altLang="zh-CN" sz="1800" dirty="0">
              <a:ea typeface="楷体_GB2312"/>
            </a:endParaRPr>
          </a:p>
        </p:txBody>
      </p:sp>
      <p:sp>
        <p:nvSpPr>
          <p:cNvPr id="36874" name="AutoShape 10"/>
          <p:cNvSpPr/>
          <p:nvPr/>
        </p:nvSpPr>
        <p:spPr>
          <a:xfrm>
            <a:off x="5076825" y="2349500"/>
            <a:ext cx="1152525" cy="215900"/>
          </a:xfrm>
          <a:prstGeom prst="leftRightArrow">
            <a:avLst>
              <a:gd name="adj1" fmla="val 50000"/>
              <a:gd name="adj2" fmla="val 106270"/>
            </a:avLst>
          </a:prstGeom>
          <a:solidFill>
            <a:srgbClr val="FBA3E2"/>
          </a:solidFill>
          <a:ln w="9525"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SzPct val="100000"/>
              <a:buNone/>
            </a:pPr>
            <a:endParaRPr lang="zh-CN" altLang="en-US" sz="1800" dirty="0">
              <a:ea typeface="Arial" panose="020B0604020202020204" pitchFamily="34" charset="0"/>
            </a:endParaRPr>
          </a:p>
        </p:txBody>
      </p:sp>
      <p:sp>
        <p:nvSpPr>
          <p:cNvPr id="36875" name="Text Box 11"/>
          <p:cNvSpPr/>
          <p:nvPr/>
        </p:nvSpPr>
        <p:spPr>
          <a:xfrm>
            <a:off x="684213" y="700088"/>
            <a:ext cx="1800225" cy="1150937"/>
          </a:xfrm>
          <a:prstGeom prst="rect">
            <a:avLst/>
          </a:prstGeom>
          <a:no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SzPct val="100000"/>
              <a:buNone/>
            </a:pPr>
            <a:r>
              <a:rPr lang="en-US" altLang="zh-CN" sz="1800" dirty="0">
                <a:cs typeface="Arial" panose="020B0604020202020204" pitchFamily="34" charset="0"/>
              </a:rPr>
              <a:t>Trade value of digitally-undeliverable services</a:t>
            </a:r>
            <a:endParaRPr lang="en-US" altLang="zh-CN" sz="1800" dirty="0">
              <a:ea typeface="Arial" panose="020B0604020202020204" pitchFamily="34" charset="0"/>
            </a:endParaRPr>
          </a:p>
        </p:txBody>
      </p:sp>
      <p:sp>
        <p:nvSpPr>
          <p:cNvPr id="36876" name="AutoShape 12"/>
          <p:cNvSpPr/>
          <p:nvPr/>
        </p:nvSpPr>
        <p:spPr>
          <a:xfrm>
            <a:off x="1476375" y="1773238"/>
            <a:ext cx="215900" cy="1008062"/>
          </a:xfrm>
          <a:prstGeom prst="downArrow">
            <a:avLst>
              <a:gd name="adj1" fmla="val 50000"/>
              <a:gd name="adj2" fmla="val 116727"/>
            </a:avLst>
          </a:prstGeom>
          <a:solidFill>
            <a:srgbClr val="F0FDA1"/>
          </a:solidFill>
          <a:ln w="9525" cap="flat" cmpd="sng">
            <a:solidFill>
              <a:schemeClr val="tx1"/>
            </a:solidFill>
            <a:prstDash val="solid"/>
            <a:miter/>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SzPct val="100000"/>
              <a:buNone/>
            </a:pPr>
            <a:endParaRPr lang="zh-CN" altLang="en-US" sz="1800" dirty="0">
              <a:ea typeface="Arial" panose="020B0604020202020204" pitchFamily="34" charset="0"/>
            </a:endParaRPr>
          </a:p>
        </p:txBody>
      </p:sp>
      <p:sp>
        <p:nvSpPr>
          <p:cNvPr id="36877" name="Text Box 13"/>
          <p:cNvSpPr/>
          <p:nvPr/>
        </p:nvSpPr>
        <p:spPr>
          <a:xfrm>
            <a:off x="671513" y="2770188"/>
            <a:ext cx="1854200" cy="973137"/>
          </a:xfrm>
          <a:prstGeom prst="rect">
            <a:avLst/>
          </a:prstGeom>
          <a:no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SzPct val="100000"/>
              <a:buNone/>
            </a:pPr>
            <a:r>
              <a:rPr lang="en-US" altLang="zh-CN" sz="1800" dirty="0">
                <a:cs typeface="Arial" panose="020B0604020202020204" pitchFamily="34" charset="0"/>
              </a:rPr>
              <a:t>Trade value of digitally ordered services</a:t>
            </a:r>
            <a:endParaRPr lang="en-US" altLang="zh-CN" sz="1800" dirty="0">
              <a:ea typeface="Arial" panose="020B0604020202020204" pitchFamily="34" charset="0"/>
            </a:endParaRPr>
          </a:p>
        </p:txBody>
      </p:sp>
      <p:sp>
        <p:nvSpPr>
          <p:cNvPr id="36878" name="AutoShape 14"/>
          <p:cNvSpPr/>
          <p:nvPr/>
        </p:nvSpPr>
        <p:spPr>
          <a:xfrm rot="300000">
            <a:off x="2557463" y="3373438"/>
            <a:ext cx="3889375" cy="200025"/>
          </a:xfrm>
          <a:prstGeom prst="leftRightArrow">
            <a:avLst>
              <a:gd name="adj1" fmla="val 50000"/>
              <a:gd name="adj2" fmla="val 387088"/>
            </a:avLst>
          </a:prstGeom>
          <a:solidFill>
            <a:srgbClr val="F0FDA1"/>
          </a:solidFill>
          <a:ln w="9525"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SzPct val="100000"/>
              <a:buNone/>
            </a:pPr>
            <a:endParaRPr lang="zh-CN" altLang="en-US" sz="1800" dirty="0">
              <a:ea typeface="Arial" panose="020B0604020202020204" pitchFamily="34" charset="0"/>
            </a:endParaRPr>
          </a:p>
        </p:txBody>
      </p:sp>
      <p:sp>
        <p:nvSpPr>
          <p:cNvPr id="36879" name="Text Box 15"/>
          <p:cNvSpPr/>
          <p:nvPr/>
        </p:nvSpPr>
        <p:spPr>
          <a:xfrm>
            <a:off x="684213" y="3933825"/>
            <a:ext cx="1871662" cy="917575"/>
          </a:xfrm>
          <a:prstGeom prst="rect">
            <a:avLst/>
          </a:prstGeom>
          <a:solidFill>
            <a:srgbClr val="6699FF"/>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SzPct val="100000"/>
              <a:buNone/>
            </a:pPr>
            <a:r>
              <a:rPr lang="en-US" altLang="zh-CN" sz="1800" dirty="0">
                <a:cs typeface="Arial" panose="020B0604020202020204" pitchFamily="34" charset="0"/>
              </a:rPr>
              <a:t>Trade value of digitally ordered goods</a:t>
            </a:r>
            <a:endParaRPr lang="en-US" altLang="zh-CN" sz="1800" dirty="0">
              <a:ea typeface="Arial" panose="020B0604020202020204" pitchFamily="34" charset="0"/>
            </a:endParaRPr>
          </a:p>
        </p:txBody>
      </p:sp>
      <p:sp>
        <p:nvSpPr>
          <p:cNvPr id="36880" name="AutoShape 16"/>
          <p:cNvSpPr/>
          <p:nvPr/>
        </p:nvSpPr>
        <p:spPr>
          <a:xfrm rot="-720000">
            <a:off x="2628900" y="3989388"/>
            <a:ext cx="3889375" cy="203200"/>
          </a:xfrm>
          <a:prstGeom prst="leftRightArrow">
            <a:avLst>
              <a:gd name="adj1" fmla="val 50000"/>
              <a:gd name="adj2" fmla="val 381040"/>
            </a:avLst>
          </a:prstGeom>
          <a:solidFill>
            <a:schemeClr val="accent1"/>
          </a:solidFill>
          <a:ln w="9525"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SzPct val="100000"/>
              <a:buNone/>
            </a:pPr>
            <a:endParaRPr lang="zh-CN" altLang="en-US" sz="1800" dirty="0">
              <a:ea typeface="Arial" panose="020B0604020202020204" pitchFamily="34" charset="0"/>
            </a:endParaRPr>
          </a:p>
        </p:txBody>
      </p:sp>
      <p:sp>
        <p:nvSpPr>
          <p:cNvPr id="36881" name="Rectangle 17"/>
          <p:cNvSpPr/>
          <p:nvPr/>
        </p:nvSpPr>
        <p:spPr>
          <a:xfrm>
            <a:off x="6443663" y="620713"/>
            <a:ext cx="2232025" cy="3671887"/>
          </a:xfrm>
          <a:prstGeom prst="rect">
            <a:avLst/>
          </a:prstGeom>
          <a:noFill/>
          <a:ln w="9525" cap="flat" cmpd="sng">
            <a:solidFill>
              <a:srgbClr val="FF0000"/>
            </a:solidFill>
            <a:prstDash val="dash"/>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SzPct val="100000"/>
              <a:buNone/>
            </a:pPr>
            <a:endParaRPr lang="zh-CN" altLang="en-US" sz="1800" dirty="0">
              <a:ea typeface="Arial" panose="020B0604020202020204" pitchFamily="34" charset="0"/>
            </a:endParaRPr>
          </a:p>
        </p:txBody>
      </p:sp>
      <p:sp>
        <p:nvSpPr>
          <p:cNvPr id="36882" name="Text Box 18"/>
          <p:cNvSpPr/>
          <p:nvPr/>
        </p:nvSpPr>
        <p:spPr>
          <a:xfrm>
            <a:off x="611188" y="260350"/>
            <a:ext cx="4176712" cy="366713"/>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SzPct val="100000"/>
              <a:buNone/>
            </a:pPr>
            <a:endParaRPr lang="zh-CN" altLang="en-US" sz="1800" dirty="0">
              <a:ea typeface="Arial" panose="020B0604020202020204" pitchFamily="34" charset="0"/>
            </a:endParaRPr>
          </a:p>
        </p:txBody>
      </p:sp>
      <p:sp>
        <p:nvSpPr>
          <p:cNvPr id="36883" name="Rectangle 19"/>
          <p:cNvSpPr/>
          <p:nvPr/>
        </p:nvSpPr>
        <p:spPr>
          <a:xfrm>
            <a:off x="539750" y="333375"/>
            <a:ext cx="4392613" cy="3527425"/>
          </a:xfrm>
          <a:prstGeom prst="rect">
            <a:avLst/>
          </a:prstGeom>
          <a:noFill/>
          <a:ln w="9525" cap="flat" cmpd="sng">
            <a:solidFill>
              <a:srgbClr val="FF0000"/>
            </a:solidFill>
            <a:prstDash val="lgDash"/>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SzPct val="100000"/>
              <a:buNone/>
            </a:pPr>
            <a:endParaRPr lang="zh-CN" altLang="en-US" sz="1800" dirty="0">
              <a:ea typeface="Arial" panose="020B0604020202020204" pitchFamily="34" charset="0"/>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6"/>
          <p:cNvSpPr txBox="1">
            <a:spLocks noGrp="1"/>
          </p:cNvSpPr>
          <p:nvPr>
            <p:ph type="sldNum" sz="quarter" idx="12"/>
          </p:nvPr>
        </p:nvSpPr>
        <p:spPr>
          <a:xfrm>
            <a:off x="6804025" y="6381750"/>
            <a:ext cx="2133600" cy="476250"/>
          </a:xfrm>
          <a:ln/>
        </p:spPr>
        <p:txBody>
          <a:bodyPr/>
          <a:p>
            <a:pPr marL="0" indent="0" algn="r" eaLnBrk="1" hangingPunct="1">
              <a:spcBef>
                <a:spcPct val="0"/>
              </a:spcBef>
              <a:buSzPct val="100000"/>
              <a:buNone/>
            </a:pPr>
            <a:fld id="{9A0DB2DC-4C9A-4742-B13C-FB6460FD3503}" type="slidenum">
              <a:rPr lang="en-US" altLang="zh-CN" sz="1400" dirty="0">
                <a:cs typeface="Arial" panose="020B0604020202020204" pitchFamily="34" charset="0"/>
              </a:rPr>
            </a:fld>
            <a:endParaRPr lang="en-US" altLang="zh-CN" sz="1400" dirty="0">
              <a:ea typeface="Arial" panose="020B0604020202020204" pitchFamily="34" charset="0"/>
              <a:cs typeface="Arial" panose="020B0604020202020204" pitchFamily="34" charset="0"/>
            </a:endParaRPr>
          </a:p>
        </p:txBody>
      </p:sp>
      <p:sp>
        <p:nvSpPr>
          <p:cNvPr id="37891" name="Text Box 4"/>
          <p:cNvSpPr/>
          <p:nvPr/>
        </p:nvSpPr>
        <p:spPr>
          <a:xfrm>
            <a:off x="684213" y="333375"/>
            <a:ext cx="7920037" cy="854075"/>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50000"/>
              </a:spcBef>
              <a:buSzPct val="100000"/>
              <a:buNone/>
            </a:pPr>
            <a:r>
              <a:rPr lang="en-US" altLang="zh-CN" sz="2000" dirty="0">
                <a:cs typeface="Arial" panose="020B0604020202020204" pitchFamily="34" charset="0"/>
              </a:rPr>
              <a:t>“Duality-and-three-rings" framework digital trade measurement scheme, and </a:t>
            </a:r>
            <a:endParaRPr lang="en-US" altLang="zh-CN" sz="2000" dirty="0">
              <a:cs typeface="Arial" panose="020B0604020202020204" pitchFamily="34" charset="0"/>
            </a:endParaRPr>
          </a:p>
          <a:p>
            <a:pPr marL="0" lvl="0" indent="0" algn="ctr" eaLnBrk="1" hangingPunct="1">
              <a:spcBef>
                <a:spcPct val="50000"/>
              </a:spcBef>
              <a:buSzPct val="100000"/>
              <a:buNone/>
            </a:pPr>
            <a:r>
              <a:rPr lang="en-US" altLang="zh-CN" sz="2000" dirty="0">
                <a:cs typeface="Arial" panose="020B0604020202020204" pitchFamily="34" charset="0"/>
              </a:rPr>
              <a:t>The measurement scope and methods of other two schemes </a:t>
            </a:r>
            <a:endParaRPr lang="en-US" altLang="zh-CN" sz="2000" dirty="0">
              <a:ea typeface="Arial" panose="020B0604020202020204" pitchFamily="34" charset="0"/>
            </a:endParaRPr>
          </a:p>
        </p:txBody>
      </p:sp>
      <p:graphicFrame>
        <p:nvGraphicFramePr>
          <p:cNvPr id="8" name="表格 7"/>
          <p:cNvGraphicFramePr>
            <a:graphicFrameLocks noGrp="1"/>
          </p:cNvGraphicFramePr>
          <p:nvPr/>
        </p:nvGraphicFramePr>
        <p:xfrm>
          <a:off x="684213" y="1698625"/>
          <a:ext cx="7488238" cy="4784725"/>
        </p:xfrm>
        <a:graphic>
          <a:graphicData uri="http://schemas.openxmlformats.org/drawingml/2006/table">
            <a:tbl>
              <a:tblPr firstRow="1" firstCol="1" bandRow="1">
                <a:tableStyleId>{5C22544A-7EE6-4342-B048-85BDC9FD1C3A}</a:tableStyleId>
              </a:tblPr>
              <a:tblGrid>
                <a:gridCol w="1008032"/>
                <a:gridCol w="1986210"/>
                <a:gridCol w="1497999"/>
                <a:gridCol w="1555950"/>
                <a:gridCol w="1440047"/>
              </a:tblGrid>
              <a:tr h="1097241">
                <a:tc>
                  <a:txBody>
                    <a:bodyPr/>
                    <a:lstStyle/>
                    <a:p>
                      <a:pPr algn="ctr" fontAlgn="ctr"/>
                      <a:r>
                        <a:rPr lang="en-US" sz="1200" kern="0" dirty="0">
                          <a:effectLst/>
                        </a:rPr>
                        <a:t>Main class</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4652" marR="64652" marT="0" marB="0" anchor="ctr"/>
                </a:tc>
                <a:tc>
                  <a:txBody>
                    <a:bodyPr/>
                    <a:lstStyle/>
                    <a:p>
                      <a:pPr algn="ctr" fontAlgn="ctr"/>
                      <a:r>
                        <a:rPr lang="en-US" sz="1200" kern="0" dirty="0">
                          <a:effectLst/>
                        </a:rPr>
                        <a:t>Secondary class</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4652" marR="64652" marT="0" marB="0" anchor="ctr"/>
                </a:tc>
                <a:tc>
                  <a:txBody>
                    <a:bodyPr/>
                    <a:lstStyle/>
                    <a:p>
                      <a:pPr algn="ctr" fontAlgn="ctr"/>
                      <a:r>
                        <a:rPr lang="en-US" sz="1200" kern="0" dirty="0">
                          <a:effectLst/>
                        </a:rPr>
                        <a:t>Service Trade Department of the Ministry of Commerce</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4652" marR="64652" marT="0" marB="0" anchor="ctr"/>
                </a:tc>
                <a:tc>
                  <a:txBody>
                    <a:bodyPr/>
                    <a:lstStyle/>
                    <a:p>
                      <a:pPr algn="ctr" fontAlgn="ctr"/>
                      <a:r>
                        <a:rPr lang="en-US" sz="1200" kern="0" dirty="0">
                          <a:effectLst/>
                        </a:rPr>
                        <a:t>Suggestions on measuring digital trade </a:t>
                      </a:r>
                      <a:r>
                        <a:rPr lang="zh-CN" sz="1200" kern="0" dirty="0">
                          <a:effectLst/>
                        </a:rPr>
                        <a:t>（</a:t>
                      </a:r>
                      <a:r>
                        <a:rPr lang="en-US" sz="1200" kern="0" dirty="0">
                          <a:effectLst/>
                        </a:rPr>
                        <a:t>Jia </a:t>
                      </a:r>
                      <a:r>
                        <a:rPr lang="en-US" sz="1200" kern="0" dirty="0" err="1">
                          <a:effectLst/>
                        </a:rPr>
                        <a:t>Huaiqin</a:t>
                      </a:r>
                      <a:r>
                        <a:rPr lang="zh-CN" sz="1200" kern="0" dirty="0">
                          <a:effectLst/>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4652" marR="64652" marT="0" marB="0" anchor="ctr"/>
                </a:tc>
                <a:tc>
                  <a:txBody>
                    <a:bodyPr/>
                    <a:lstStyle/>
                    <a:p>
                      <a:pPr algn="ctr" fontAlgn="ctr"/>
                      <a:r>
                        <a:rPr lang="en-US" sz="1200" kern="0" dirty="0">
                          <a:effectLst/>
                        </a:rPr>
                        <a:t>“Full-caliber” statistical and monitoring scheme for digital trade </a:t>
                      </a:r>
                      <a:r>
                        <a:rPr lang="zh-CN" sz="1200" kern="0" dirty="0">
                          <a:effectLst/>
                        </a:rPr>
                        <a:t>（</a:t>
                      </a:r>
                      <a:r>
                        <a:rPr lang="en-US" sz="1200" kern="0" dirty="0">
                          <a:effectLst/>
                        </a:rPr>
                        <a:t>developing</a:t>
                      </a:r>
                      <a:r>
                        <a:rPr lang="zh-CN" sz="1200" kern="0" dirty="0">
                          <a:effectLst/>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4652" marR="64652" marT="0" marB="0" anchor="ctr"/>
                </a:tc>
              </a:tr>
              <a:tr h="1089049">
                <a:tc rowSpan="2">
                  <a:txBody>
                    <a:bodyPr/>
                    <a:lstStyle/>
                    <a:p>
                      <a:pPr algn="ctr" fontAlgn="ctr"/>
                      <a:r>
                        <a:rPr lang="en-US" sz="1200" kern="0">
                          <a:effectLst/>
                        </a:rPr>
                        <a:t>Services</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4652" marR="64652" marT="0" marB="0" anchor="ctr"/>
                </a:tc>
                <a:tc>
                  <a:txBody>
                    <a:bodyPr/>
                    <a:lstStyle/>
                    <a:p>
                      <a:pPr algn="ctr" fontAlgn="ctr"/>
                      <a:r>
                        <a:rPr lang="en-US" sz="1200" kern="0">
                          <a:effectLst/>
                        </a:rPr>
                        <a:t>Digitally-deliverable services</a:t>
                      </a:r>
                      <a:endParaRPr lang="zh-CN" sz="1200" kern="100">
                        <a:effectLst/>
                      </a:endParaRPr>
                    </a:p>
                    <a:p>
                      <a:pPr algn="ctr" fontAlgn="ctr"/>
                      <a:br>
                        <a:rPr lang="en-US" sz="1200" kern="0">
                          <a:effectLst/>
                        </a:rPr>
                      </a:br>
                      <a:r>
                        <a:rPr lang="en-US" sz="1200" kern="0">
                          <a:effectLst/>
                        </a:rPr>
                        <a:t>EBOPS Categories 6—11</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4652" marR="64652" marT="0" marB="0" anchor="ctr"/>
                </a:tc>
                <a:tc>
                  <a:txBody>
                    <a:bodyPr/>
                    <a:lstStyle/>
                    <a:p>
                      <a:pPr algn="ctr" fontAlgn="ctr"/>
                      <a:r>
                        <a:rPr lang="en-US" sz="1200" kern="0" dirty="0">
                          <a:effectLst/>
                        </a:rPr>
                        <a:t>Total trade value</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4652" marR="64652" marT="0" marB="0" anchor="ctr"/>
                </a:tc>
                <a:tc>
                  <a:txBody>
                    <a:bodyPr/>
                    <a:lstStyle/>
                    <a:p>
                      <a:pPr algn="ctr" fontAlgn="ctr"/>
                      <a:r>
                        <a:rPr lang="en-US" sz="1200" kern="0" dirty="0">
                          <a:effectLst/>
                        </a:rPr>
                        <a:t>Comparison between actual digitally-delivered amount and trade value adjustment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4652" marR="64652" marT="0" marB="0" anchor="ctr"/>
                </a:tc>
                <a:tc>
                  <a:txBody>
                    <a:bodyPr/>
                    <a:lstStyle/>
                    <a:p>
                      <a:pPr algn="ctr" fontAlgn="ctr"/>
                      <a:r>
                        <a:rPr lang="en-US" sz="1200" kern="0" dirty="0">
                          <a:effectLst/>
                        </a:rPr>
                        <a:t>Total trade value</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4652" marR="64652" marT="0" marB="0" anchor="ctr"/>
                </a:tc>
              </a:tr>
              <a:tr h="1400206">
                <a:tc vMerge="1">
                  <a:tcPr/>
                </a:tc>
                <a:tc>
                  <a:txBody>
                    <a:bodyPr/>
                    <a:lstStyle/>
                    <a:p>
                      <a:pPr algn="ctr" fontAlgn="ctr"/>
                      <a:r>
                        <a:rPr lang="en-US" sz="1200" kern="0">
                          <a:effectLst/>
                        </a:rPr>
                        <a:t>Digitally-undeliverable services</a:t>
                      </a:r>
                      <a:endParaRPr lang="zh-CN" sz="1200" kern="100">
                        <a:effectLst/>
                      </a:endParaRPr>
                    </a:p>
                    <a:p>
                      <a:pPr algn="ctr" fontAlgn="ctr"/>
                      <a:br>
                        <a:rPr lang="en-US" sz="1200" kern="0">
                          <a:effectLst/>
                        </a:rPr>
                      </a:br>
                      <a:r>
                        <a:rPr lang="en-US" sz="1200" kern="0">
                          <a:effectLst/>
                        </a:rPr>
                        <a:t>EBOPS Categories 1—5 and 12</a:t>
                      </a:r>
                      <a:endParaRPr lang="zh-CN" sz="1200" kern="100">
                        <a:effectLst/>
                      </a:endParaRPr>
                    </a:p>
                    <a:p>
                      <a:pPr algn="ctr" fontAlgn="ctr"/>
                      <a:br>
                        <a:rPr lang="en-US" sz="1200" kern="0">
                          <a:effectLst/>
                        </a:rPr>
                      </a:b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4652" marR="64652" marT="0" marB="0" anchor="ctr"/>
                </a:tc>
                <a:tc>
                  <a:txBody>
                    <a:bodyPr/>
                    <a:lstStyle/>
                    <a:p>
                      <a:pPr algn="ctr" fontAlgn="ctr"/>
                      <a:r>
                        <a:rPr lang="en-US" altLang="zh-CN" sz="1200" kern="0" dirty="0">
                          <a:effectLst/>
                        </a:rPr>
                        <a:t>Cann</a:t>
                      </a:r>
                      <a:r>
                        <a:rPr lang="en-US" sz="1200" kern="0" dirty="0">
                          <a:effectLst/>
                        </a:rPr>
                        <a:t>ot be included</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4652" marR="64652" marT="0" marB="0" anchor="ctr"/>
                </a:tc>
                <a:tc>
                  <a:txBody>
                    <a:bodyPr/>
                    <a:lstStyle/>
                    <a:p>
                      <a:pPr algn="ctr" fontAlgn="ctr"/>
                      <a:r>
                        <a:rPr lang="en-US" sz="1200" kern="0" dirty="0">
                          <a:effectLst/>
                        </a:rPr>
                        <a:t>Comparison between actual digitally ordered amount and trade value adjustment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4652" marR="64652" marT="0" marB="0" anchor="ctr"/>
                </a:tc>
                <a:tc>
                  <a:txBody>
                    <a:bodyPr/>
                    <a:lstStyle/>
                    <a:p>
                      <a:pPr algn="ctr" fontAlgn="ctr"/>
                      <a:r>
                        <a:rPr lang="en-US" sz="1200" kern="0" dirty="0">
                          <a:effectLst/>
                        </a:rPr>
                        <a:t>Comparison between digitization amount and service trade value adjustment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4652" marR="64652" marT="0" marB="0" anchor="ctr"/>
                </a:tc>
              </a:tr>
              <a:tr h="466735">
                <a:tc rowSpan="2">
                  <a:txBody>
                    <a:bodyPr/>
                    <a:lstStyle/>
                    <a:p>
                      <a:pPr algn="ctr" fontAlgn="ctr"/>
                      <a:r>
                        <a:rPr lang="en-US" sz="1200" kern="0">
                          <a:effectLst/>
                        </a:rPr>
                        <a:t>Goods</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4652" marR="64652" marT="0" marB="0" anchor="ctr"/>
                </a:tc>
                <a:tc>
                  <a:txBody>
                    <a:bodyPr/>
                    <a:lstStyle/>
                    <a:p>
                      <a:pPr algn="ctr" fontAlgn="ctr"/>
                      <a:r>
                        <a:rPr lang="en-US" sz="1200" kern="0">
                          <a:effectLst/>
                        </a:rPr>
                        <a:t>Goods—cross-border e-commerce</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4652" marR="64652" marT="0" marB="0" anchor="ctr"/>
                </a:tc>
                <a:tc>
                  <a:txBody>
                    <a:bodyPr/>
                    <a:lstStyle/>
                    <a:p>
                      <a:pPr algn="ctr"/>
                      <a:r>
                        <a:rPr lang="en-US" sz="1200" kern="0">
                          <a:effectLst/>
                        </a:rPr>
                        <a:t>—</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4652" marR="64652" marT="0" marB="0" anchor="ctr"/>
                </a:tc>
                <a:tc>
                  <a:txBody>
                    <a:bodyPr/>
                    <a:lstStyle/>
                    <a:p>
                      <a:pPr algn="ctr" fontAlgn="ctr"/>
                      <a:r>
                        <a:rPr lang="en-US" sz="1200" kern="0">
                          <a:effectLst/>
                        </a:rPr>
                        <a:t>Conceptually recognize</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4652" marR="64652" marT="0" marB="0" anchor="ctr"/>
                </a:tc>
                <a:tc>
                  <a:txBody>
                    <a:bodyPr/>
                    <a:lstStyle/>
                    <a:p>
                      <a:pPr algn="ctr" fontAlgn="ctr"/>
                      <a:r>
                        <a:rPr lang="en-US" sz="1200" kern="0">
                          <a:effectLst/>
                        </a:rPr>
                        <a:t>Included in statistics</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4652" marR="64652" marT="0" marB="0" anchor="ctr"/>
                </a:tc>
              </a:tr>
              <a:tr h="365747">
                <a:tc vMerge="1">
                  <a:tcPr/>
                </a:tc>
                <a:tc>
                  <a:txBody>
                    <a:bodyPr/>
                    <a:lstStyle/>
                    <a:p>
                      <a:pPr algn="ctr" fontAlgn="ctr"/>
                      <a:r>
                        <a:rPr lang="en-US" sz="1200" kern="0">
                          <a:effectLst/>
                        </a:rPr>
                        <a:t>Digital hardware trade</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4652" marR="64652" marT="0" marB="0" anchor="ctr"/>
                </a:tc>
                <a:tc>
                  <a:txBody>
                    <a:bodyPr/>
                    <a:lstStyle/>
                    <a:p>
                      <a:pPr algn="ctr"/>
                      <a:r>
                        <a:rPr lang="en-US" sz="1200" kern="0">
                          <a:effectLst/>
                        </a:rPr>
                        <a:t>—</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4652" marR="64652" marT="0" marB="0" anchor="ctr"/>
                </a:tc>
                <a:tc>
                  <a:txBody>
                    <a:bodyPr/>
                    <a:lstStyle/>
                    <a:p>
                      <a:pPr algn="ctr" fontAlgn="ctr"/>
                      <a:r>
                        <a:rPr lang="en-US" sz="1200" kern="0">
                          <a:effectLst/>
                        </a:rPr>
                        <a:t>Conceptually not recognize</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4652" marR="64652" marT="0" marB="0" anchor="ctr"/>
                </a:tc>
                <a:tc>
                  <a:txBody>
                    <a:bodyPr/>
                    <a:lstStyle/>
                    <a:p>
                      <a:pPr algn="ctr" fontAlgn="ctr"/>
                      <a:r>
                        <a:rPr lang="en-US" sz="1200" kern="0">
                          <a:effectLst/>
                        </a:rPr>
                        <a:t>Included in statistics</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4652" marR="64652" marT="0" marB="0" anchor="ctr"/>
                </a:tc>
              </a:tr>
              <a:tr h="365747">
                <a:tc gridSpan="2">
                  <a:txBody>
                    <a:bodyPr/>
                    <a:lstStyle/>
                    <a:p>
                      <a:pPr algn="ctr" fontAlgn="ctr"/>
                      <a:r>
                        <a:rPr lang="en-US" sz="1200" kern="0" dirty="0">
                          <a:effectLst/>
                        </a:rPr>
                        <a:t>Data Additivity</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4652" marR="64652" marT="0" marB="0" anchor="ctr"/>
                </a:tc>
                <a:tc hMerge="1">
                  <a:tcPr/>
                </a:tc>
                <a:tc>
                  <a:txBody>
                    <a:bodyPr/>
                    <a:lstStyle/>
                    <a:p>
                      <a:pPr algn="ctr"/>
                      <a:r>
                        <a:rPr lang="en-US" sz="1200" kern="0">
                          <a:effectLst/>
                        </a:rPr>
                        <a:t>—</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4652" marR="64652" marT="0" marB="0" anchor="ctr"/>
                </a:tc>
                <a:tc>
                  <a:txBody>
                    <a:bodyPr/>
                    <a:lstStyle/>
                    <a:p>
                      <a:pPr algn="ctr" fontAlgn="ctr"/>
                      <a:r>
                        <a:rPr lang="en-US" sz="1200" kern="0">
                          <a:effectLst/>
                        </a:rPr>
                        <a:t>Binary list </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4652" marR="64652" marT="0" marB="0" anchor="ctr"/>
                </a:tc>
                <a:tc>
                  <a:txBody>
                    <a:bodyPr/>
                    <a:lstStyle/>
                    <a:p>
                      <a:pPr algn="ctr" fontAlgn="ctr"/>
                      <a:r>
                        <a:rPr lang="en-US" sz="1200" kern="0" dirty="0">
                          <a:effectLst/>
                        </a:rPr>
                        <a:t>Full-caliber summation</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4652" marR="64652" marT="0" marB="0" anchor="ctr"/>
                </a:tc>
              </a:tr>
            </a:tbl>
          </a:graphicData>
        </a:graphic>
      </p:graphicFrame>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6"/>
          <p:cNvSpPr txBox="1">
            <a:spLocks noGrp="1"/>
          </p:cNvSpPr>
          <p:nvPr>
            <p:ph type="sldNum" sz="quarter" idx="12"/>
          </p:nvPr>
        </p:nvSpPr>
        <p:spPr>
          <a:xfrm>
            <a:off x="6875463" y="6234113"/>
            <a:ext cx="2133600" cy="476250"/>
          </a:xfrm>
          <a:ln/>
        </p:spPr>
        <p:txBody>
          <a:bodyPr/>
          <a:p>
            <a:pPr marL="0" indent="0" algn="r" eaLnBrk="1" hangingPunct="1">
              <a:spcBef>
                <a:spcPct val="0"/>
              </a:spcBef>
              <a:buSzPct val="100000"/>
              <a:buNone/>
            </a:pPr>
            <a:fld id="{9A0DB2DC-4C9A-4742-B13C-FB6460FD3503}" type="slidenum">
              <a:rPr lang="en-US" altLang="zh-CN" sz="1400" dirty="0">
                <a:cs typeface="Arial" panose="020B0604020202020204" pitchFamily="34" charset="0"/>
              </a:rPr>
            </a:fld>
            <a:endParaRPr lang="en-US" altLang="zh-CN" sz="1400" dirty="0">
              <a:ea typeface="Arial" panose="020B0604020202020204" pitchFamily="34" charset="0"/>
              <a:cs typeface="Arial" panose="020B0604020202020204" pitchFamily="34" charset="0"/>
            </a:endParaRPr>
          </a:p>
        </p:txBody>
      </p:sp>
      <p:graphicFrame>
        <p:nvGraphicFramePr>
          <p:cNvPr id="15362" name="表格 2"/>
          <p:cNvGraphicFramePr>
            <a:graphicFrameLocks noGrp="1"/>
          </p:cNvGraphicFramePr>
          <p:nvPr/>
        </p:nvGraphicFramePr>
        <p:xfrm>
          <a:off x="282575" y="1014413"/>
          <a:ext cx="8610600" cy="4895850"/>
        </p:xfrm>
        <a:graphic>
          <a:graphicData uri="http://schemas.openxmlformats.org/drawingml/2006/table">
            <a:tbl>
              <a:tblPr/>
              <a:tblGrid>
                <a:gridCol w="1590157"/>
                <a:gridCol w="663116"/>
                <a:gridCol w="758788"/>
                <a:gridCol w="758788"/>
                <a:gridCol w="758788"/>
                <a:gridCol w="1138183"/>
                <a:gridCol w="664764"/>
                <a:gridCol w="758788"/>
                <a:gridCol w="760439"/>
                <a:gridCol w="758788"/>
              </a:tblGrid>
              <a:tr h="979984">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ts val="1200"/>
                        </a:lnSpc>
                        <a:spcBef>
                          <a:spcPct val="0"/>
                        </a:spcBef>
                        <a:spcAft>
                          <a:spcPct val="0"/>
                        </a:spcAft>
                        <a:buClrTx/>
                        <a:buSzPct val="100000"/>
                        <a:buFontTx/>
                        <a:buNone/>
                      </a:pPr>
                      <a:r>
                        <a:rPr kumimoji="0" lang="en-US" altLang="zh-CN" sz="1100" b="1" i="0" u="none" strike="noStrike" cap="none" normalizeH="0" baseline="0" dirty="0">
                          <a:ln>
                            <a:noFill/>
                          </a:ln>
                          <a:solidFill>
                            <a:schemeClr val="tx1"/>
                          </a:solidFill>
                          <a:effectLst/>
                          <a:latin typeface="Calibri" panose="020F0502020204030204" pitchFamily="34" charset="0"/>
                          <a:ea typeface="宋体" panose="02010600030101010101" pitchFamily="2" charset="-122"/>
                        </a:rPr>
                        <a:t>Digitally-deliverable services</a:t>
                      </a:r>
                      <a:endParaRPr kumimoji="0" lang="en-US" altLang="zh-CN" sz="1100" b="1" i="0" u="none" strike="noStrike" cap="none" normalizeH="0" baseline="0" dirty="0">
                        <a:ln>
                          <a:noFill/>
                        </a:ln>
                        <a:solidFill>
                          <a:schemeClr val="tx1"/>
                        </a:solidFill>
                        <a:effectLst/>
                        <a:latin typeface="Calibri" panose="020F0502020204030204" pitchFamily="34" charset="0"/>
                        <a:ea typeface="宋体" panose="02010600030101010101" pitchFamily="2" charset="-122"/>
                      </a:endParaRPr>
                    </a:p>
                  </a:txBody>
                  <a:tcPr marL="53630" marR="5363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Export integration ratio (%)</a:t>
                      </a:r>
                      <a:endParaRPr kumimoji="0" lang="en-US" altLang="zh-CN" sz="11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Actual delivery (USD 100 million)</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Import integration ratio (%)</a:t>
                      </a:r>
                      <a:endParaRPr kumimoji="0" lang="en-US" altLang="zh-CN" sz="11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Actual delivery (USD 100 million)</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1" i="0" u="none" strike="noStrike" cap="none" normalizeH="0" baseline="0" dirty="0">
                          <a:ln>
                            <a:noFill/>
                          </a:ln>
                          <a:solidFill>
                            <a:schemeClr val="tx1"/>
                          </a:solidFill>
                          <a:effectLst/>
                          <a:latin typeface="Calibri" panose="020F0502020204030204" pitchFamily="34" charset="0"/>
                          <a:ea typeface="宋体" panose="02010600030101010101" pitchFamily="2" charset="-122"/>
                        </a:rPr>
                        <a:t>Digitally-undeliverable services</a:t>
                      </a:r>
                      <a:endParaRPr kumimoji="0" lang="en-US" altLang="zh-CN" sz="1100" b="1" i="0" u="none" strike="noStrike" cap="none" normalizeH="0" baseline="0" dirty="0">
                        <a:ln>
                          <a:noFill/>
                        </a:ln>
                        <a:solidFill>
                          <a:schemeClr val="tx1"/>
                        </a:solidFill>
                        <a:effectLst/>
                        <a:latin typeface="Calibri" panose="020F0502020204030204" pitchFamily="34" charset="0"/>
                        <a:ea typeface="宋体" panose="02010600030101010101" pitchFamily="2" charset="-122"/>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Export integration ratio (%)</a:t>
                      </a:r>
                      <a:endParaRPr kumimoji="0" lang="en-US" altLang="zh-CN" sz="11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Actual order (USD 100 million)</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Import integration ratio (%)</a:t>
                      </a:r>
                      <a:endParaRPr kumimoji="0" lang="en-US" altLang="zh-CN" sz="11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Actual delivery (USD 100 million)</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7700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1" i="0" u="none" strike="noStrike" cap="none" normalizeH="0" baseline="0">
                          <a:ln>
                            <a:noFill/>
                          </a:ln>
                          <a:solidFill>
                            <a:schemeClr val="tx1"/>
                          </a:solidFill>
                          <a:effectLst/>
                          <a:latin typeface="Arial" panose="020B0604020202020204" pitchFamily="34" charset="0"/>
                          <a:ea typeface="宋体" panose="02010600030101010101" pitchFamily="2" charset="-122"/>
                        </a:rPr>
                        <a:t>6 Insurance and pension services</a:t>
                      </a:r>
                      <a:endParaRPr kumimoji="0" lang="en-US" altLang="zh-CN" sz="11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53630" marR="5363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51.1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27.4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53.0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65.4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1"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  Processing trade</a:t>
                      </a:r>
                      <a:endParaRPr kumimoji="0" lang="en-US" altLang="zh-CN" sz="1100" b="1"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31.2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53.1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35.8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1.8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7700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1" i="0" u="none" strike="noStrike" cap="none" normalizeH="0" baseline="0">
                          <a:ln>
                            <a:noFill/>
                          </a:ln>
                          <a:solidFill>
                            <a:schemeClr val="tx1"/>
                          </a:solidFill>
                          <a:effectLst/>
                          <a:latin typeface="宋体" panose="02010600030101010101" pitchFamily="2" charset="-122"/>
                          <a:ea typeface="宋体" panose="02010600030101010101" pitchFamily="2" charset="-122"/>
                        </a:rPr>
                        <a:t>7</a:t>
                      </a:r>
                      <a:r>
                        <a:rPr kumimoji="0" lang="en-US" altLang="zh-CN" sz="1100" b="1" i="0" u="none" strike="noStrike" cap="none" normalizeH="0" baseline="0">
                          <a:ln>
                            <a:noFill/>
                          </a:ln>
                          <a:solidFill>
                            <a:schemeClr val="tx1"/>
                          </a:solidFill>
                          <a:effectLst/>
                          <a:latin typeface="Arial" panose="020B0604020202020204" pitchFamily="34" charset="0"/>
                          <a:ea typeface="宋体" panose="02010600030101010101" pitchFamily="2" charset="-122"/>
                        </a:rPr>
                        <a:t> Financial services</a:t>
                      </a:r>
                      <a:endParaRPr kumimoji="0" lang="en-US" altLang="zh-CN" sz="11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53630" marR="5363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32.2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13.4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37.2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11.8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1"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 Maintenance and repair</a:t>
                      </a:r>
                      <a:endParaRPr kumimoji="0" lang="en-US" altLang="zh-CN" sz="1100" b="1"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41.6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31.8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58.5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19.6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7700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1" i="0" u="none" strike="noStrike" cap="none" normalizeH="0" baseline="0">
                          <a:ln>
                            <a:noFill/>
                          </a:ln>
                          <a:solidFill>
                            <a:schemeClr val="tx1"/>
                          </a:solidFill>
                          <a:effectLst/>
                          <a:latin typeface="Arial" panose="020B0604020202020204" pitchFamily="34" charset="0"/>
                          <a:ea typeface="宋体" panose="02010600030101010101" pitchFamily="2" charset="-122"/>
                        </a:rPr>
                        <a:t>8 Charges for intellectual property</a:t>
                      </a:r>
                      <a:endParaRPr kumimoji="0" lang="en-US" altLang="zh-CN" sz="11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53630" marR="5363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38.7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33.6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59.8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224.9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 Transportation services</a:t>
                      </a:r>
                      <a:endParaRPr kumimoji="0" lang="en-US" altLang="zh-CN" sz="11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38.1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215.6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40.8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386.3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974903">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1" i="0" u="none" strike="noStrike" cap="none" normalizeH="0" baseline="0">
                          <a:ln>
                            <a:noFill/>
                          </a:ln>
                          <a:solidFill>
                            <a:schemeClr val="tx1"/>
                          </a:solidFill>
                          <a:effectLst/>
                          <a:latin typeface="Arial" panose="020B0604020202020204" pitchFamily="34" charset="0"/>
                          <a:ea typeface="宋体" panose="02010600030101010101" pitchFamily="2" charset="-122"/>
                        </a:rPr>
                        <a:t>9 Communication,computer and information services</a:t>
                      </a:r>
                      <a:endParaRPr kumimoji="0" lang="en-US" altLang="zh-CN" sz="11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53630" marR="5363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100.0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607.6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100.0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329.6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1"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4. Travel</a:t>
                      </a:r>
                      <a:endParaRPr kumimoji="0" lang="en-US" altLang="zh-CN" sz="1100" b="1"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41.5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68.6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42.1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552.4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7700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1" i="0" u="none" strike="noStrike" cap="none" normalizeH="0" baseline="0">
                          <a:ln>
                            <a:noFill/>
                          </a:ln>
                          <a:solidFill>
                            <a:schemeClr val="tx1"/>
                          </a:solidFill>
                          <a:effectLst/>
                          <a:latin typeface="Arial" panose="020B0604020202020204" pitchFamily="34" charset="0"/>
                          <a:ea typeface="宋体" panose="02010600030101010101" pitchFamily="2" charset="-122"/>
                        </a:rPr>
                        <a:t>10  Other services</a:t>
                      </a:r>
                      <a:endParaRPr kumimoji="0" lang="en-US" altLang="zh-CN" sz="11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53630" marR="5363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46.7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349.1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53.8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271.7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1"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5 Construction services</a:t>
                      </a:r>
                      <a:endParaRPr kumimoji="0" lang="en-US" altLang="zh-CN" sz="1100" b="1"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29.8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74.9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36.9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30.1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723414">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1" i="0" u="none" strike="noStrike" cap="none" normalizeH="0" baseline="0">
                          <a:ln>
                            <a:noFill/>
                          </a:ln>
                          <a:solidFill>
                            <a:schemeClr val="tx1"/>
                          </a:solidFill>
                          <a:effectLst/>
                          <a:latin typeface="Arial" panose="020B0604020202020204" pitchFamily="34" charset="0"/>
                          <a:ea typeface="宋体" panose="02010600030101010101" pitchFamily="2" charset="-122"/>
                        </a:rPr>
                        <a:t>11 Personal, cultural and recreament services</a:t>
                      </a:r>
                      <a:endParaRPr kumimoji="0" lang="en-US" altLang="zh-CN" sz="11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53630" marR="5363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62.2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8.2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55.3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16.6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1"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12 Government services</a:t>
                      </a:r>
                      <a:endParaRPr kumimoji="0" lang="en-US" altLang="zh-CN" sz="1100" b="1"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0953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1" i="0" u="none" strike="noStrike" cap="none" normalizeH="0" baseline="0">
                          <a:ln>
                            <a:noFill/>
                          </a:ln>
                          <a:solidFill>
                            <a:srgbClr val="000000"/>
                          </a:solidFill>
                          <a:effectLst/>
                          <a:latin typeface="Calibri" panose="020F0502020204030204" pitchFamily="34" charset="0"/>
                          <a:ea typeface="宋体" panose="02010600030101010101" pitchFamily="2" charset="-122"/>
                        </a:rPr>
                        <a:t>Subtotal</a:t>
                      </a:r>
                      <a:endParaRPr kumimoji="0" lang="en-US" altLang="zh-CN" sz="1100" b="1"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53630" marR="5363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1039.4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919.9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Subtotal</a:t>
                      </a:r>
                      <a:endParaRPr kumimoji="0" lang="en-US" altLang="zh-CN" sz="11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444.1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990.2 </a:t>
                      </a:r>
                      <a:endParaRPr kumimoji="0" lang="en-US" altLang="zh-CN" sz="11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30" marR="536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
        <p:nvSpPr>
          <p:cNvPr id="39016" name="Rectangle 1"/>
          <p:cNvSpPr/>
          <p:nvPr/>
        </p:nvSpPr>
        <p:spPr>
          <a:xfrm>
            <a:off x="2947988" y="214313"/>
            <a:ext cx="3281362" cy="800100"/>
          </a:xfrm>
          <a:prstGeom prst="rect">
            <a:avLst/>
          </a:prstGeom>
          <a:no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a:spcBef>
                <a:spcPct val="0"/>
              </a:spcBef>
              <a:buSzPct val="100000"/>
              <a:buNone/>
            </a:pPr>
            <a:r>
              <a:rPr lang="en-US" altLang="zh-CN" sz="1800" dirty="0">
                <a:latin typeface="Calibri" panose="020F0502020204030204" pitchFamily="34" charset="0"/>
                <a:cs typeface="Times New Roman" panose="02020603050405020304" pitchFamily="18" charset="0"/>
              </a:rPr>
              <a:t>Trial Measurement results of  UIBE-CIC research</a:t>
            </a:r>
            <a:endParaRPr lang="en-US" altLang="zh-CN" sz="1800" dirty="0">
              <a:latin typeface="Calibri" panose="020F0502020204030204" pitchFamily="34" charset="0"/>
              <a:cs typeface="Times New Roman" panose="02020603050405020304" pitchFamily="18" charset="0"/>
            </a:endParaRPr>
          </a:p>
          <a:p>
            <a:pPr marL="0" lvl="0" indent="0" algn="ctr">
              <a:spcBef>
                <a:spcPct val="0"/>
              </a:spcBef>
              <a:buSzPct val="100000"/>
              <a:buNone/>
            </a:pPr>
            <a:r>
              <a:rPr lang="en-US" altLang="zh-CN" sz="1800" dirty="0">
                <a:latin typeface="Calibri" panose="020F0502020204030204" pitchFamily="34" charset="0"/>
                <a:cs typeface="Times New Roman" panose="02020603050405020304" pitchFamily="18" charset="0"/>
              </a:rPr>
              <a:t>Export/import amount of Chinese digital services, 2020</a:t>
            </a:r>
            <a:endParaRPr lang="en-US" altLang="zh-CN" sz="1800" dirty="0">
              <a:latin typeface="Calibri" panose="020F0502020204030204" pitchFamily="34" charset="0"/>
              <a:ea typeface="Times New Roman" panose="02020603050405020304" pitchFamily="18" charset="0"/>
            </a:endParaRP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6"/>
          <p:cNvSpPr txBox="1">
            <a:spLocks noGrp="1"/>
          </p:cNvSpPr>
          <p:nvPr>
            <p:ph type="sldNum" sz="quarter" idx="12"/>
          </p:nvPr>
        </p:nvSpPr>
        <p:spPr>
          <a:xfrm>
            <a:off x="457200" y="6245225"/>
            <a:ext cx="2133600" cy="476250"/>
          </a:xfrm>
          <a:ln/>
        </p:spPr>
        <p:txBody>
          <a:bodyPr/>
          <a:p>
            <a:pPr marL="0" indent="0" eaLnBrk="1" hangingPunct="1">
              <a:spcBef>
                <a:spcPct val="0"/>
              </a:spcBef>
              <a:buSzPct val="100000"/>
              <a:buNone/>
            </a:pPr>
            <a:fld id="{9A0DB2DC-4C9A-4742-B13C-FB6460FD3503}" type="slidenum">
              <a:rPr lang="en-US" altLang="zh-CN" sz="1400" dirty="0">
                <a:cs typeface="Arial" panose="020B0604020202020204" pitchFamily="34" charset="0"/>
              </a:rPr>
            </a:fld>
            <a:endParaRPr lang="en-US" altLang="zh-CN" sz="1400" dirty="0">
              <a:ea typeface="Arial" panose="020B0604020202020204" pitchFamily="34" charset="0"/>
              <a:cs typeface="Arial" panose="020B0604020202020204" pitchFamily="34" charset="0"/>
            </a:endParaRPr>
          </a:p>
        </p:txBody>
      </p:sp>
      <p:graphicFrame>
        <p:nvGraphicFramePr>
          <p:cNvPr id="16386" name="表格 2"/>
          <p:cNvGraphicFramePr>
            <a:graphicFrameLocks noGrp="1"/>
          </p:cNvGraphicFramePr>
          <p:nvPr/>
        </p:nvGraphicFramePr>
        <p:xfrm>
          <a:off x="219075" y="800100"/>
          <a:ext cx="8501063" cy="5389563"/>
        </p:xfrm>
        <a:graphic>
          <a:graphicData uri="http://schemas.openxmlformats.org/drawingml/2006/table">
            <a:tbl>
              <a:tblPr/>
              <a:tblGrid>
                <a:gridCol w="1285875"/>
                <a:gridCol w="642938"/>
                <a:gridCol w="642937"/>
                <a:gridCol w="714375"/>
                <a:gridCol w="857250"/>
                <a:gridCol w="1452563"/>
                <a:gridCol w="655637"/>
                <a:gridCol w="749300"/>
                <a:gridCol w="750888"/>
                <a:gridCol w="749300"/>
              </a:tblGrid>
              <a:tr h="935291">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ts val="1200"/>
                        </a:lnSpc>
                        <a:spcBef>
                          <a:spcPct val="0"/>
                        </a:spcBef>
                        <a:spcAft>
                          <a:spcPct val="0"/>
                        </a:spcAft>
                        <a:buClrTx/>
                        <a:buSzPct val="100000"/>
                        <a:buFontTx/>
                        <a:buNone/>
                      </a:pPr>
                      <a:r>
                        <a:rPr kumimoji="0" lang="en-US" altLang="zh-CN" sz="1000" b="1" i="0" u="none" strike="noStrike" cap="none" normalizeH="0" baseline="0" dirty="0">
                          <a:ln>
                            <a:noFill/>
                          </a:ln>
                          <a:solidFill>
                            <a:schemeClr val="tx1"/>
                          </a:solidFill>
                          <a:effectLst/>
                          <a:latin typeface="Calibri" panose="020F0502020204030204" pitchFamily="34" charset="0"/>
                          <a:ea typeface="宋体" panose="02010600030101010101" pitchFamily="2" charset="-122"/>
                        </a:rPr>
                        <a:t>Digitally-deliverable services</a:t>
                      </a:r>
                      <a:endParaRPr kumimoji="0" lang="en-US" altLang="zh-CN" sz="1000" b="1" i="0" u="none" strike="noStrike" cap="none" normalizeH="0" baseline="0" dirty="0">
                        <a:ln>
                          <a:noFill/>
                        </a:ln>
                        <a:solidFill>
                          <a:schemeClr val="tx1"/>
                        </a:solidFill>
                        <a:effectLst/>
                        <a:latin typeface="Calibri" panose="020F0502020204030204" pitchFamily="34" charset="0"/>
                        <a:ea typeface="宋体" panose="02010600030101010101" pitchFamily="2" charset="-122"/>
                      </a:endParaRPr>
                    </a:p>
                  </a:txBody>
                  <a:tcPr marL="53621" marR="536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Export integration ratio (%)</a:t>
                      </a:r>
                      <a:endParaRPr kumimoji="0" lang="en-US" altLang="zh-CN" sz="10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Actual delivery (USD 100 million)</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Import integration ratio (%)</a:t>
                      </a:r>
                      <a:endParaRPr kumimoji="0" lang="en-US" altLang="zh-CN" sz="10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Actual delivery (USD 100 million)</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1" i="0" u="none" strike="noStrike" cap="none" normalizeH="0" baseline="0">
                          <a:ln>
                            <a:noFill/>
                          </a:ln>
                          <a:solidFill>
                            <a:schemeClr val="tx1"/>
                          </a:solidFill>
                          <a:effectLst/>
                          <a:latin typeface="Calibri" panose="020F0502020204030204" pitchFamily="34" charset="0"/>
                          <a:ea typeface="宋体" panose="02010600030101010101" pitchFamily="2" charset="-122"/>
                        </a:rPr>
                        <a:t>Digitally-undeliverable services</a:t>
                      </a:r>
                      <a:endParaRPr kumimoji="0" lang="en-US" altLang="zh-CN" sz="1000" b="1"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Export integration ratio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Actual order (USD 100 million)</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Import integration ratio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Actual delivery (USD 100 million)</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50406">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1" i="0" u="none" strike="noStrike" cap="none" normalizeH="0" baseline="0">
                          <a:ln>
                            <a:noFill/>
                          </a:ln>
                          <a:solidFill>
                            <a:schemeClr val="tx1"/>
                          </a:solidFill>
                          <a:effectLst/>
                          <a:latin typeface="Arial" panose="020B0604020202020204" pitchFamily="34" charset="0"/>
                          <a:ea typeface="宋体" panose="02010600030101010101" pitchFamily="2" charset="-122"/>
                        </a:rPr>
                        <a:t>6 Insurance and pension services</a:t>
                      </a:r>
                      <a:endParaRPr kumimoji="0" lang="en-US" altLang="zh-CN" sz="1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53621" marR="536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48.1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23.1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49.3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53.2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1"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  Processing trade</a:t>
                      </a:r>
                      <a:endParaRPr kumimoji="0" lang="en-US" altLang="zh-CN" sz="1000" b="1"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33.0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64.7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54.0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1.6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55232">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1" i="0" u="none" strike="noStrike" cap="none" normalizeH="0" baseline="0">
                          <a:ln>
                            <a:noFill/>
                          </a:ln>
                          <a:solidFill>
                            <a:schemeClr val="tx1"/>
                          </a:solidFill>
                          <a:effectLst/>
                          <a:latin typeface="宋体" panose="02010600030101010101" pitchFamily="2" charset="-122"/>
                          <a:ea typeface="宋体" panose="02010600030101010101" pitchFamily="2" charset="-122"/>
                        </a:rPr>
                        <a:t>7</a:t>
                      </a:r>
                      <a:r>
                        <a:rPr kumimoji="0" lang="en-US" altLang="zh-CN" sz="1000" b="1" i="0" u="none" strike="noStrike" cap="none" normalizeH="0" baseline="0">
                          <a:ln>
                            <a:noFill/>
                          </a:ln>
                          <a:solidFill>
                            <a:schemeClr val="tx1"/>
                          </a:solidFill>
                          <a:effectLst/>
                          <a:latin typeface="Arial" panose="020B0604020202020204" pitchFamily="34" charset="0"/>
                          <a:ea typeface="宋体" panose="02010600030101010101" pitchFamily="2" charset="-122"/>
                        </a:rPr>
                        <a:t> Financial services</a:t>
                      </a:r>
                      <a:endParaRPr kumimoji="0" lang="en-US" altLang="zh-CN" sz="1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53621" marR="536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30.0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11.7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36.8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9.2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1"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 Maintenance and repair</a:t>
                      </a:r>
                      <a:endParaRPr kumimoji="0" lang="en-US" altLang="zh-CN" sz="1000" b="1"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41.0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41.8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48.0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17.8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690436">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1" i="0" u="none" strike="noStrike" cap="none" normalizeH="0" baseline="0">
                          <a:ln>
                            <a:noFill/>
                          </a:ln>
                          <a:solidFill>
                            <a:schemeClr val="tx1"/>
                          </a:solidFill>
                          <a:effectLst/>
                          <a:latin typeface="Arial" panose="020B0604020202020204" pitchFamily="34" charset="0"/>
                          <a:ea typeface="宋体" panose="02010600030101010101" pitchFamily="2" charset="-122"/>
                        </a:rPr>
                        <a:t>8 Charges for intellectual property</a:t>
                      </a:r>
                      <a:endParaRPr kumimoji="0" lang="en-US" altLang="zh-CN" sz="1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53621" marR="536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40.9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27.4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50.5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173.7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 Transportation services</a:t>
                      </a:r>
                      <a:endParaRPr kumimoji="0" lang="en-US" altLang="zh-CN" sz="10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31.9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146.7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33.2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348.3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17049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1" i="0" u="none" strike="noStrike" cap="none" normalizeH="0" baseline="0">
                          <a:ln>
                            <a:noFill/>
                          </a:ln>
                          <a:solidFill>
                            <a:schemeClr val="tx1"/>
                          </a:solidFill>
                          <a:effectLst/>
                          <a:latin typeface="Arial" panose="020B0604020202020204" pitchFamily="34" charset="0"/>
                          <a:ea typeface="宋体" panose="02010600030101010101" pitchFamily="2" charset="-122"/>
                        </a:rPr>
                        <a:t>9 Communication,computer and information services</a:t>
                      </a:r>
                      <a:endParaRPr kumimoji="0" lang="en-US" altLang="zh-CN" sz="1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53621" marR="536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100.0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539.0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100.0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269.0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4. Travel</a:t>
                      </a:r>
                      <a:endParaRPr kumimoji="0" lang="en-US" altLang="zh-CN" sz="10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31.9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110.1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38.0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954.2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42888">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1" i="0" u="none" strike="noStrike" cap="none" normalizeH="0" baseline="0">
                          <a:ln>
                            <a:noFill/>
                          </a:ln>
                          <a:solidFill>
                            <a:schemeClr val="tx1"/>
                          </a:solidFill>
                          <a:effectLst/>
                          <a:latin typeface="Arial" panose="020B0604020202020204" pitchFamily="34" charset="0"/>
                          <a:ea typeface="宋体" panose="02010600030101010101" pitchFamily="2" charset="-122"/>
                        </a:rPr>
                        <a:t>10  Other services</a:t>
                      </a:r>
                      <a:endParaRPr kumimoji="0" lang="en-US" altLang="zh-CN" sz="1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53621" marR="536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47.4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347.9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32.0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159.4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1"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5 Construction services</a:t>
                      </a:r>
                      <a:endParaRPr kumimoji="0" lang="en-US" altLang="zh-CN" sz="1000" b="1"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26.9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75.3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35.6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33.1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93046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1" i="0" u="none" strike="noStrike" cap="none" normalizeH="0" baseline="0">
                          <a:ln>
                            <a:noFill/>
                          </a:ln>
                          <a:solidFill>
                            <a:schemeClr val="tx1"/>
                          </a:solidFill>
                          <a:effectLst/>
                          <a:latin typeface="Arial" panose="020B0604020202020204" pitchFamily="34" charset="0"/>
                          <a:ea typeface="宋体" panose="02010600030101010101" pitchFamily="2" charset="-122"/>
                        </a:rPr>
                        <a:t>11 Personal, cultural and recreament services</a:t>
                      </a:r>
                      <a:endParaRPr kumimoji="0" lang="en-US" altLang="zh-CN" sz="1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53621" marR="536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57.2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6.9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46.9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19.2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1"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12 Government services</a:t>
                      </a:r>
                      <a:endParaRPr kumimoji="0" lang="en-US" altLang="zh-CN" sz="1000" b="1"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51435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1" i="0" u="none" strike="noStrike" cap="none" normalizeH="0" baseline="0">
                          <a:ln>
                            <a:noFill/>
                          </a:ln>
                          <a:solidFill>
                            <a:srgbClr val="000000"/>
                          </a:solidFill>
                          <a:effectLst/>
                          <a:latin typeface="Calibri" panose="020F0502020204030204" pitchFamily="34" charset="0"/>
                          <a:ea typeface="宋体" panose="02010600030101010101" pitchFamily="2" charset="-122"/>
                        </a:rPr>
                        <a:t>Subtotal</a:t>
                      </a:r>
                      <a:endParaRPr kumimoji="0" lang="en-US" altLang="zh-CN" sz="1000" b="1"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53621" marR="536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956.0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50000"/>
                        </a:lnSpc>
                        <a:spcBef>
                          <a:spcPct val="0"/>
                        </a:spcBef>
                        <a:spcAft>
                          <a:spcPct val="0"/>
                        </a:spcAft>
                        <a:buClrTx/>
                        <a:buSzPct val="100000"/>
                        <a:buFontTx/>
                        <a:buNone/>
                      </a:pP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683.8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1"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Subtotal</a:t>
                      </a:r>
                      <a:endParaRPr kumimoji="0" lang="en-US" altLang="zh-CN" sz="1000" b="1"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50000"/>
                        </a:lnSpc>
                        <a:spcBef>
                          <a:spcPct val="0"/>
                        </a:spcBef>
                        <a:spcAft>
                          <a:spcPct val="0"/>
                        </a:spcAft>
                        <a:buClrTx/>
                        <a:buSzPct val="100000"/>
                        <a:buFontTx/>
                        <a:buNone/>
                      </a:pP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438.6 </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endPar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0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1354.9 </a:t>
                      </a:r>
                      <a:endParaRPr kumimoji="0" lang="en-US" altLang="zh-CN" sz="10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
        <p:nvSpPr>
          <p:cNvPr id="40040" name="Rectangle 1"/>
          <p:cNvSpPr/>
          <p:nvPr/>
        </p:nvSpPr>
        <p:spPr>
          <a:xfrm>
            <a:off x="2555875" y="0"/>
            <a:ext cx="3281363" cy="800100"/>
          </a:xfrm>
          <a:prstGeom prst="rect">
            <a:avLst/>
          </a:prstGeom>
          <a:no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a:spcBef>
                <a:spcPct val="0"/>
              </a:spcBef>
              <a:buSzPct val="100000"/>
              <a:buNone/>
            </a:pPr>
            <a:r>
              <a:rPr lang="en-US" altLang="zh-CN" sz="1800" dirty="0">
                <a:latin typeface="Calibri" panose="020F0502020204030204" pitchFamily="34" charset="0"/>
                <a:cs typeface="Times New Roman" panose="02020603050405020304" pitchFamily="18" charset="0"/>
              </a:rPr>
              <a:t>Trial measurement results of  UIBE-CIC research</a:t>
            </a:r>
            <a:endParaRPr lang="en-US" altLang="zh-CN" sz="1800" dirty="0">
              <a:latin typeface="Calibri" panose="020F0502020204030204" pitchFamily="34" charset="0"/>
              <a:cs typeface="Times New Roman" panose="02020603050405020304" pitchFamily="18" charset="0"/>
            </a:endParaRPr>
          </a:p>
          <a:p>
            <a:pPr marL="0" lvl="0" indent="0" algn="ctr">
              <a:spcBef>
                <a:spcPct val="0"/>
              </a:spcBef>
              <a:buSzPct val="100000"/>
              <a:buNone/>
            </a:pPr>
            <a:r>
              <a:rPr lang="en-US" altLang="zh-CN" sz="1800" dirty="0">
                <a:latin typeface="Calibri" panose="020F0502020204030204" pitchFamily="34" charset="0"/>
                <a:cs typeface="Times New Roman" panose="02020603050405020304" pitchFamily="18" charset="0"/>
              </a:rPr>
              <a:t>Export/import amount of Chinese digital services, 2019</a:t>
            </a:r>
            <a:endParaRPr lang="en-US" altLang="zh-CN" sz="1800" dirty="0">
              <a:latin typeface="Calibri" panose="020F0502020204030204" pitchFamily="34" charset="0"/>
              <a:ea typeface="Times New Roman" panose="02020603050405020304" pitchFamily="18" charset="0"/>
            </a:endParaRPr>
          </a:p>
        </p:txBody>
      </p:sp>
      <p:graphicFrame>
        <p:nvGraphicFramePr>
          <p:cNvPr id="16488" name="表格 4"/>
          <p:cNvGraphicFramePr>
            <a:graphicFrameLocks noGrp="1"/>
          </p:cNvGraphicFramePr>
          <p:nvPr/>
        </p:nvGraphicFramePr>
        <p:xfrm>
          <a:off x="147638" y="3881438"/>
          <a:ext cx="8643938" cy="5691188"/>
        </p:xfrm>
        <a:graphic>
          <a:graphicData uri="http://schemas.openxmlformats.org/drawingml/2006/table">
            <a:tbl>
              <a:tblPr/>
              <a:tblGrid>
                <a:gridCol w="1285875"/>
                <a:gridCol w="642938"/>
                <a:gridCol w="642937"/>
                <a:gridCol w="714375"/>
                <a:gridCol w="785813"/>
                <a:gridCol w="1473200"/>
                <a:gridCol w="647700"/>
                <a:gridCol w="900112"/>
                <a:gridCol w="738188"/>
                <a:gridCol w="812800"/>
              </a:tblGrid>
              <a:tr h="979956">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Pct val="100000"/>
                        <a:buFontTx/>
                        <a:buNone/>
                      </a:pPr>
                      <a:r>
                        <a:rPr kumimoji="0" lang="en-US" altLang="zh-CN" sz="1100" b="1" i="0" u="none" strike="noStrike" cap="none" normalizeH="0" baseline="0" dirty="0">
                          <a:ln>
                            <a:noFill/>
                          </a:ln>
                          <a:solidFill>
                            <a:schemeClr val="tx1"/>
                          </a:solidFill>
                          <a:effectLst/>
                          <a:latin typeface="Calibri" panose="020F0502020204030204" pitchFamily="34" charset="0"/>
                          <a:ea typeface="宋体" panose="02010600030101010101" pitchFamily="2" charset="-122"/>
                        </a:rPr>
                        <a:t>Digitally-deliverable services</a:t>
                      </a:r>
                      <a:endParaRPr kumimoji="0" lang="en-US" altLang="zh-CN" sz="1100" b="1" i="0" u="none" strike="noStrike" cap="none" normalizeH="0" baseline="0" dirty="0">
                        <a:ln>
                          <a:noFill/>
                        </a:ln>
                        <a:solidFill>
                          <a:schemeClr val="tx1"/>
                        </a:solidFill>
                        <a:effectLst/>
                        <a:latin typeface="Calibri" panose="020F0502020204030204" pitchFamily="34" charset="0"/>
                        <a:ea typeface="宋体" panose="02010600030101010101" pitchFamily="2" charset="-122"/>
                      </a:endParaRPr>
                    </a:p>
                  </a:txBody>
                  <a:tcPr marL="53621" marR="536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Export integration ratio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Actual delivery (USD 100 million)</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Import integration ratio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Actual delivery (USD 100 million)</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1" i="0" u="none" strike="noStrike" cap="none" normalizeH="0" baseline="0">
                          <a:ln>
                            <a:noFill/>
                          </a:ln>
                          <a:solidFill>
                            <a:schemeClr val="tx1"/>
                          </a:solidFill>
                          <a:effectLst/>
                          <a:latin typeface="Calibri" panose="020F0502020204030204" pitchFamily="34" charset="0"/>
                          <a:ea typeface="宋体" panose="02010600030101010101" pitchFamily="2" charset="-122"/>
                        </a:rPr>
                        <a:t>Digitally-undeliverable services</a:t>
                      </a:r>
                      <a:endParaRPr kumimoji="0" lang="en-US" altLang="zh-CN" sz="1100" b="1"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Export integration ratio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Actual order (USD 100 million)</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Import integration ratio (%)</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Actual delivery (USD 100 million)</a:t>
                      </a:r>
                      <a:endParaRPr kumimoji="0" lang="en-US" altLang="zh-CN" sz="11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71911">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1" i="0" u="none" strike="noStrike" cap="none" normalizeH="0" baseline="0">
                          <a:ln>
                            <a:noFill/>
                          </a:ln>
                          <a:solidFill>
                            <a:schemeClr val="tx1"/>
                          </a:solidFill>
                          <a:effectLst/>
                          <a:latin typeface="Arial" panose="020B0604020202020204" pitchFamily="34" charset="0"/>
                          <a:ea typeface="宋体" panose="02010600030101010101" pitchFamily="2" charset="-122"/>
                        </a:rPr>
                        <a:t>6 Insurance and pension services</a:t>
                      </a:r>
                      <a:endParaRPr kumimoji="0" lang="en-US" altLang="zh-CN" sz="11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53621" marR="536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41.2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20.2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45.4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54.0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1"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  Processing trade</a:t>
                      </a:r>
                      <a:endParaRPr kumimoji="0" lang="en-US" altLang="zh-CN" sz="1100" b="1"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33.0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57.4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30.0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0.9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76991">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1" i="0" u="none" strike="noStrike" cap="none" normalizeH="0" baseline="0">
                          <a:ln>
                            <a:noFill/>
                          </a:ln>
                          <a:solidFill>
                            <a:schemeClr val="tx1"/>
                          </a:solidFill>
                          <a:effectLst/>
                          <a:latin typeface="宋体" panose="02010600030101010101" pitchFamily="2" charset="-122"/>
                          <a:ea typeface="宋体" panose="02010600030101010101" pitchFamily="2" charset="-122"/>
                        </a:rPr>
                        <a:t>7</a:t>
                      </a:r>
                      <a:r>
                        <a:rPr kumimoji="0" lang="en-US" altLang="zh-CN" sz="1100" b="1" i="0" u="none" strike="noStrike" cap="none" normalizeH="0" baseline="0">
                          <a:ln>
                            <a:noFill/>
                          </a:ln>
                          <a:solidFill>
                            <a:schemeClr val="tx1"/>
                          </a:solidFill>
                          <a:effectLst/>
                          <a:latin typeface="Arial" panose="020B0604020202020204" pitchFamily="34" charset="0"/>
                          <a:ea typeface="宋体" panose="02010600030101010101" pitchFamily="2" charset="-122"/>
                        </a:rPr>
                        <a:t> Financial services</a:t>
                      </a:r>
                      <a:endParaRPr kumimoji="0" lang="en-US" altLang="zh-CN" sz="11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53621" marR="536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27.1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9.5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33.9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7.1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1"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 Maintenance and repair</a:t>
                      </a:r>
                      <a:endParaRPr kumimoji="0" lang="en-US" altLang="zh-CN" sz="1100" b="1"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60.0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43.2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49.0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12.3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723393">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1" i="0" u="none" strike="noStrike" cap="none" normalizeH="0" baseline="0">
                          <a:ln>
                            <a:noFill/>
                          </a:ln>
                          <a:solidFill>
                            <a:schemeClr val="tx1"/>
                          </a:solidFill>
                          <a:effectLst/>
                          <a:latin typeface="Arial" panose="020B0604020202020204" pitchFamily="34" charset="0"/>
                          <a:ea typeface="宋体" panose="02010600030101010101" pitchFamily="2" charset="-122"/>
                        </a:rPr>
                        <a:t>8 Charges for intellectual property</a:t>
                      </a:r>
                      <a:endParaRPr kumimoji="0" lang="en-US" altLang="zh-CN" sz="11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53621" marR="536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36.9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20.7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35.1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125.0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 Transportation services</a:t>
                      </a:r>
                      <a:endParaRPr kumimoji="0" lang="en-US" altLang="zh-CN" sz="11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31.6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133.7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32.2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348.7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226358">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1" i="0" u="none" strike="noStrike" cap="none" normalizeH="0" baseline="0">
                          <a:ln>
                            <a:noFill/>
                          </a:ln>
                          <a:solidFill>
                            <a:schemeClr val="tx1"/>
                          </a:solidFill>
                          <a:effectLst/>
                          <a:latin typeface="Arial" panose="020B0604020202020204" pitchFamily="34" charset="0"/>
                          <a:ea typeface="宋体" panose="02010600030101010101" pitchFamily="2" charset="-122"/>
                        </a:rPr>
                        <a:t>9 Communication,computer and information services</a:t>
                      </a:r>
                      <a:endParaRPr kumimoji="0" lang="en-US" altLang="zh-CN" sz="11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53621" marR="536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100.0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471.0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100.0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238.0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1"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4. Travel</a:t>
                      </a:r>
                      <a:endParaRPr kumimoji="0" lang="en-US" altLang="zh-CN" sz="1100" b="1"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31.3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123.6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34.1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943.9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71911">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1" i="0" u="none" strike="noStrike" cap="none" normalizeH="0" baseline="0">
                          <a:ln>
                            <a:noFill/>
                          </a:ln>
                          <a:solidFill>
                            <a:schemeClr val="tx1"/>
                          </a:solidFill>
                          <a:effectLst/>
                          <a:latin typeface="Arial" panose="020B0604020202020204" pitchFamily="34" charset="0"/>
                          <a:ea typeface="宋体" panose="02010600030101010101" pitchFamily="2" charset="-122"/>
                        </a:rPr>
                        <a:t>10  Other services</a:t>
                      </a:r>
                      <a:endParaRPr kumimoji="0" lang="en-US" altLang="zh-CN" sz="11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53621" marR="536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40.9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285.9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30.2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142.8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1"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5 Construction services</a:t>
                      </a:r>
                      <a:endParaRPr kumimoji="0" lang="en-US" altLang="zh-CN" sz="1100" b="1"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22.6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60.1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33.8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29.1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97487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1" i="0" u="none" strike="noStrike" cap="none" normalizeH="0" baseline="0">
                          <a:ln>
                            <a:noFill/>
                          </a:ln>
                          <a:solidFill>
                            <a:schemeClr val="tx1"/>
                          </a:solidFill>
                          <a:effectLst/>
                          <a:latin typeface="Arial" panose="020B0604020202020204" pitchFamily="34" charset="0"/>
                          <a:ea typeface="宋体" panose="02010600030101010101" pitchFamily="2" charset="-122"/>
                        </a:rPr>
                        <a:t>11 Personal, cultural and recreament services</a:t>
                      </a:r>
                      <a:endParaRPr kumimoji="0" lang="en-US" altLang="zh-CN" sz="11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53621" marR="536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53.5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6.4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43.7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14.9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1"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12 Government services</a:t>
                      </a:r>
                      <a:endParaRPr kumimoji="0" lang="en-US" altLang="zh-CN" sz="1100" b="1"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Pct val="100000"/>
                        <a:buFontTx/>
                        <a:buNone/>
                      </a:pP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Pct val="100000"/>
                        <a:buFontTx/>
                        <a:buNone/>
                      </a:pP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65792">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1" i="0" u="none" strike="noStrike" cap="none" normalizeH="0" baseline="0">
                          <a:ln>
                            <a:noFill/>
                          </a:ln>
                          <a:solidFill>
                            <a:srgbClr val="000000"/>
                          </a:solidFill>
                          <a:effectLst/>
                          <a:latin typeface="Calibri" panose="020F0502020204030204" pitchFamily="34" charset="0"/>
                          <a:ea typeface="宋体" panose="02010600030101010101" pitchFamily="2" charset="-122"/>
                        </a:rPr>
                        <a:t>Subtotal</a:t>
                      </a:r>
                      <a:endParaRPr kumimoji="0" lang="en-US" altLang="zh-CN" sz="1100" b="1"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53621" marR="536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813.6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581.8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Pct val="100000"/>
                        <a:buFontTx/>
                        <a:buNone/>
                      </a:pPr>
                      <a:r>
                        <a:rPr kumimoji="0" lang="en-US" altLang="zh-CN" sz="1100" b="1"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Subtotal</a:t>
                      </a:r>
                      <a:endParaRPr kumimoji="0" lang="en-US" altLang="zh-CN" sz="1100" b="1"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Pct val="100000"/>
                        <a:buFontTx/>
                        <a:buNone/>
                      </a:pP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418.0 </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Pct val="100000"/>
                        <a:buFontTx/>
                        <a:buNone/>
                      </a:pPr>
                      <a:endParaRPr kumimoji="0" lang="en-US" altLang="zh-CN" sz="12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2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1334.8 </a:t>
                      </a:r>
                      <a:endParaRPr kumimoji="0" lang="en-US" altLang="zh-CN" sz="12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3621" marR="536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
        <p:nvSpPr>
          <p:cNvPr id="40142" name="Rectangle 1"/>
          <p:cNvSpPr/>
          <p:nvPr/>
        </p:nvSpPr>
        <p:spPr>
          <a:xfrm>
            <a:off x="1979613" y="3302000"/>
            <a:ext cx="3281362" cy="523875"/>
          </a:xfrm>
          <a:prstGeom prst="rect">
            <a:avLst/>
          </a:prstGeom>
          <a:no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SzPct val="100000"/>
              <a:buNone/>
            </a:pPr>
            <a:r>
              <a:rPr lang="en-US" altLang="zh-CN" sz="1800" dirty="0">
                <a:latin typeface="Calibri" panose="020F0502020204030204" pitchFamily="34" charset="0"/>
                <a:cs typeface="Times New Roman" panose="02020603050405020304" pitchFamily="18" charset="0"/>
              </a:rPr>
              <a:t>Export/import amount of Chinese digital services, 2018</a:t>
            </a:r>
            <a:endParaRPr lang="en-US" altLang="zh-CN" sz="1800" dirty="0">
              <a:latin typeface="Calibri" panose="020F0502020204030204" pitchFamily="34" charset="0"/>
              <a:ea typeface="Times New Roman" panose="02020603050405020304" pitchFamily="18" charset="0"/>
            </a:endParaRP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6"/>
          <p:cNvSpPr txBox="1">
            <a:spLocks noGrp="1"/>
          </p:cNvSpPr>
          <p:nvPr>
            <p:ph type="sldNum" sz="quarter" idx="12"/>
          </p:nvPr>
        </p:nvSpPr>
        <p:spPr>
          <a:xfrm>
            <a:off x="6516688" y="6021388"/>
            <a:ext cx="2133600" cy="476250"/>
          </a:xfrm>
          <a:ln/>
        </p:spPr>
        <p:txBody>
          <a:bodyPr/>
          <a:p>
            <a:pPr marL="0" indent="0" algn="r" eaLnBrk="1" hangingPunct="1">
              <a:spcBef>
                <a:spcPct val="0"/>
              </a:spcBef>
              <a:buSzPct val="100000"/>
              <a:buNone/>
            </a:pPr>
            <a:fld id="{9A0DB2DC-4C9A-4742-B13C-FB6460FD3503}" type="slidenum">
              <a:rPr lang="en-US" altLang="zh-CN" sz="1400" dirty="0">
                <a:cs typeface="Arial" panose="020B0604020202020204" pitchFamily="34" charset="0"/>
              </a:rPr>
            </a:fld>
            <a:endParaRPr lang="en-US" altLang="zh-CN" sz="1400" dirty="0">
              <a:ea typeface="Arial" panose="020B0604020202020204" pitchFamily="34" charset="0"/>
              <a:cs typeface="Arial" panose="020B0604020202020204" pitchFamily="34" charset="0"/>
            </a:endParaRPr>
          </a:p>
        </p:txBody>
      </p:sp>
      <p:graphicFrame>
        <p:nvGraphicFramePr>
          <p:cNvPr id="17410" name="表格 2"/>
          <p:cNvGraphicFramePr>
            <a:graphicFrameLocks noGrp="1"/>
          </p:cNvGraphicFramePr>
          <p:nvPr/>
        </p:nvGraphicFramePr>
        <p:xfrm>
          <a:off x="500063" y="1500188"/>
          <a:ext cx="8001000" cy="2513013"/>
        </p:xfrm>
        <a:graphic>
          <a:graphicData uri="http://schemas.openxmlformats.org/drawingml/2006/table">
            <a:tbl>
              <a:tblPr/>
              <a:tblGrid>
                <a:gridCol w="1143000"/>
                <a:gridCol w="1143000"/>
                <a:gridCol w="1143000"/>
                <a:gridCol w="1143000"/>
                <a:gridCol w="1141412"/>
                <a:gridCol w="1143000"/>
                <a:gridCol w="1144588"/>
              </a:tblGrid>
              <a:tr h="1097418">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200000"/>
                        </a:lnSpc>
                        <a:spcBef>
                          <a:spcPct val="0"/>
                        </a:spcBef>
                        <a:spcAft>
                          <a:spcPct val="0"/>
                        </a:spcAft>
                        <a:buClrTx/>
                        <a:buSzPct val="100000"/>
                        <a:buFontTx/>
                        <a:buNone/>
                      </a:pPr>
                      <a:r>
                        <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Year</a:t>
                      </a:r>
                      <a:endPar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9520" marR="495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Export</a:t>
                      </a:r>
                      <a:endPar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(CNY 100 million)</a:t>
                      </a:r>
                      <a:endPar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9520" marR="495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Import</a:t>
                      </a:r>
                      <a:endPar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(CNY 100 million)</a:t>
                      </a:r>
                      <a:endPar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9520" marR="495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Import and Export</a:t>
                      </a:r>
                      <a:endPar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(CNY 100 million)</a:t>
                      </a:r>
                      <a:endPar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9520" marR="495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Export</a:t>
                      </a:r>
                      <a:endPar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(USD 100 million)</a:t>
                      </a:r>
                      <a:endPar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9520" marR="495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Import</a:t>
                      </a:r>
                      <a:endPar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(USD 100 million)</a:t>
                      </a:r>
                      <a:endPar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9520" marR="495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Import and Export</a:t>
                      </a:r>
                      <a:endPar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(USD 100 million)</a:t>
                      </a:r>
                      <a:endPar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9520" marR="495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186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200000"/>
                        </a:lnSpc>
                        <a:spcBef>
                          <a:spcPct val="0"/>
                        </a:spcBef>
                        <a:spcAft>
                          <a:spcPct val="0"/>
                        </a:spcAft>
                        <a:buClrTx/>
                        <a:buSzPct val="100000"/>
                        <a:buFontTx/>
                        <a:buNone/>
                      </a:pPr>
                      <a:r>
                        <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2018</a:t>
                      </a:r>
                      <a:endPar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9520" marR="495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Pct val="100000"/>
                        <a:buFontTx/>
                        <a:buNone/>
                      </a:pPr>
                      <a:r>
                        <a:rPr kumimoji="0" lang="en-US" altLang="zh-CN" sz="1800" b="0" i="0" u="none" strike="noStrike" cap="none" normalizeH="0" baseline="0">
                          <a:ln>
                            <a:noFill/>
                          </a:ln>
                          <a:solidFill>
                            <a:srgbClr val="000000"/>
                          </a:solidFill>
                          <a:effectLst/>
                          <a:latin typeface="Calibri" panose="020F0502020204030204" pitchFamily="34" charset="0"/>
                          <a:ea typeface="等线" pitchFamily="2" charset="-122"/>
                        </a:rPr>
                        <a:t>8146.3 </a:t>
                      </a:r>
                      <a:endParaRPr kumimoji="0" lang="en-US" altLang="zh-CN" sz="1800" b="0" i="0" u="none" strike="noStrike" cap="none" normalizeH="0" baseline="0">
                        <a:ln>
                          <a:noFill/>
                        </a:ln>
                        <a:solidFill>
                          <a:srgbClr val="000000"/>
                        </a:solidFill>
                        <a:effectLst/>
                        <a:latin typeface="Calibri" panose="020F0502020204030204" pitchFamily="34" charset="0"/>
                        <a:ea typeface="等线" pitchFamily="2" charset="-122"/>
                      </a:endParaRPr>
                    </a:p>
                  </a:txBody>
                  <a:tcPr marL="49520" marR="495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Pct val="100000"/>
                        <a:buFontTx/>
                        <a:buNone/>
                      </a:pPr>
                      <a:r>
                        <a:rPr kumimoji="0" lang="en-US" altLang="zh-CN" sz="1800" b="0" i="0" u="none" strike="noStrike" cap="none" normalizeH="0" baseline="0">
                          <a:ln>
                            <a:noFill/>
                          </a:ln>
                          <a:solidFill>
                            <a:srgbClr val="000000"/>
                          </a:solidFill>
                          <a:effectLst/>
                          <a:latin typeface="Calibri" panose="020F0502020204030204" pitchFamily="34" charset="0"/>
                          <a:ea typeface="等线" pitchFamily="2" charset="-122"/>
                        </a:rPr>
                        <a:t>12681.4 </a:t>
                      </a:r>
                      <a:endParaRPr kumimoji="0" lang="en-US" altLang="zh-CN" sz="1800" b="0" i="0" u="none" strike="noStrike" cap="none" normalizeH="0" baseline="0">
                        <a:ln>
                          <a:noFill/>
                        </a:ln>
                        <a:solidFill>
                          <a:srgbClr val="000000"/>
                        </a:solidFill>
                        <a:effectLst/>
                        <a:latin typeface="Calibri" panose="020F0502020204030204" pitchFamily="34" charset="0"/>
                        <a:ea typeface="等线" pitchFamily="2" charset="-122"/>
                      </a:endParaRPr>
                    </a:p>
                  </a:txBody>
                  <a:tcPr marL="49520" marR="495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Pct val="100000"/>
                        <a:buFontTx/>
                        <a:buNone/>
                      </a:pPr>
                      <a:r>
                        <a:rPr kumimoji="0" lang="en-US" altLang="zh-CN" sz="1800" b="0" i="0" u="none" strike="noStrike" cap="none" normalizeH="0" baseline="0">
                          <a:ln>
                            <a:noFill/>
                          </a:ln>
                          <a:solidFill>
                            <a:srgbClr val="000000"/>
                          </a:solidFill>
                          <a:effectLst/>
                          <a:latin typeface="Calibri" panose="020F0502020204030204" pitchFamily="34" charset="0"/>
                          <a:ea typeface="等线" pitchFamily="2" charset="-122"/>
                        </a:rPr>
                        <a:t>20827.7 </a:t>
                      </a:r>
                      <a:endParaRPr kumimoji="0" lang="en-US" altLang="zh-CN" sz="1800" b="0" i="0" u="none" strike="noStrike" cap="none" normalizeH="0" baseline="0">
                        <a:ln>
                          <a:noFill/>
                        </a:ln>
                        <a:solidFill>
                          <a:srgbClr val="000000"/>
                        </a:solidFill>
                        <a:effectLst/>
                        <a:latin typeface="Calibri" panose="020F0502020204030204" pitchFamily="34" charset="0"/>
                        <a:ea typeface="等线" pitchFamily="2" charset="-122"/>
                      </a:endParaRPr>
                    </a:p>
                  </a:txBody>
                  <a:tcPr marL="49520" marR="495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Pct val="100000"/>
                        <a:buFontTx/>
                        <a:buNone/>
                      </a:pPr>
                      <a:r>
                        <a:rPr kumimoji="0" lang="en-US" altLang="zh-CN" sz="1800" b="0" i="0" u="none" strike="noStrike" cap="none" normalizeH="0" baseline="0">
                          <a:ln>
                            <a:noFill/>
                          </a:ln>
                          <a:solidFill>
                            <a:srgbClr val="000000"/>
                          </a:solidFill>
                          <a:effectLst/>
                          <a:latin typeface="Calibri" panose="020F0502020204030204" pitchFamily="34" charset="0"/>
                          <a:ea typeface="等线" pitchFamily="2" charset="-122"/>
                        </a:rPr>
                        <a:t>1231.7 </a:t>
                      </a:r>
                      <a:endParaRPr kumimoji="0" lang="en-US" altLang="zh-CN" sz="1800" b="0" i="0" u="none" strike="noStrike" cap="none" normalizeH="0" baseline="0">
                        <a:ln>
                          <a:noFill/>
                        </a:ln>
                        <a:solidFill>
                          <a:srgbClr val="000000"/>
                        </a:solidFill>
                        <a:effectLst/>
                        <a:latin typeface="Calibri" panose="020F0502020204030204" pitchFamily="34" charset="0"/>
                        <a:ea typeface="等线" pitchFamily="2" charset="-122"/>
                      </a:endParaRPr>
                    </a:p>
                  </a:txBody>
                  <a:tcPr marL="49520" marR="495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Pct val="100000"/>
                        <a:buFontTx/>
                        <a:buNone/>
                      </a:pPr>
                      <a:r>
                        <a:rPr kumimoji="0" lang="en-US" altLang="zh-CN" sz="1800" b="0" i="0" u="none" strike="noStrike" cap="none" normalizeH="0" baseline="0">
                          <a:ln>
                            <a:noFill/>
                          </a:ln>
                          <a:solidFill>
                            <a:srgbClr val="000000"/>
                          </a:solidFill>
                          <a:effectLst/>
                          <a:latin typeface="Calibri" panose="020F0502020204030204" pitchFamily="34" charset="0"/>
                          <a:ea typeface="等线" pitchFamily="2" charset="-122"/>
                        </a:rPr>
                        <a:t>1916.6 </a:t>
                      </a:r>
                      <a:endParaRPr kumimoji="0" lang="en-US" altLang="zh-CN" sz="1800" b="0" i="0" u="none" strike="noStrike" cap="none" normalizeH="0" baseline="0">
                        <a:ln>
                          <a:noFill/>
                        </a:ln>
                        <a:solidFill>
                          <a:srgbClr val="000000"/>
                        </a:solidFill>
                        <a:effectLst/>
                        <a:latin typeface="Calibri" panose="020F0502020204030204" pitchFamily="34" charset="0"/>
                        <a:ea typeface="等线" pitchFamily="2" charset="-122"/>
                      </a:endParaRPr>
                    </a:p>
                  </a:txBody>
                  <a:tcPr marL="49520" marR="495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Pct val="100000"/>
                        <a:buFontTx/>
                        <a:buNone/>
                      </a:pPr>
                      <a:r>
                        <a:rPr kumimoji="0" lang="en-US" altLang="zh-CN" sz="1800" b="0" i="0" u="none" strike="noStrike" cap="none" normalizeH="0" baseline="0">
                          <a:ln>
                            <a:noFill/>
                          </a:ln>
                          <a:solidFill>
                            <a:srgbClr val="000000"/>
                          </a:solidFill>
                          <a:effectLst/>
                          <a:latin typeface="Calibri" panose="020F0502020204030204" pitchFamily="34" charset="0"/>
                          <a:ea typeface="等线" pitchFamily="2" charset="-122"/>
                        </a:rPr>
                        <a:t>3148.3 </a:t>
                      </a:r>
                      <a:endParaRPr kumimoji="0" lang="en-US" altLang="zh-CN" sz="1800" b="0" i="0" u="none" strike="noStrike" cap="none" normalizeH="0" baseline="0">
                        <a:ln>
                          <a:noFill/>
                        </a:ln>
                        <a:solidFill>
                          <a:srgbClr val="000000"/>
                        </a:solidFill>
                        <a:effectLst/>
                        <a:latin typeface="Calibri" panose="020F0502020204030204" pitchFamily="34" charset="0"/>
                        <a:ea typeface="等线" pitchFamily="2" charset="-122"/>
                      </a:endParaRPr>
                    </a:p>
                  </a:txBody>
                  <a:tcPr marL="49520" marR="495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186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200000"/>
                        </a:lnSpc>
                        <a:spcBef>
                          <a:spcPct val="0"/>
                        </a:spcBef>
                        <a:spcAft>
                          <a:spcPct val="0"/>
                        </a:spcAft>
                        <a:buClrTx/>
                        <a:buSzPct val="100000"/>
                        <a:buFontTx/>
                        <a:buNone/>
                      </a:pPr>
                      <a:r>
                        <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2019</a:t>
                      </a:r>
                      <a:endPar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9520" marR="495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Pct val="100000"/>
                        <a:buFontTx/>
                        <a:buNone/>
                      </a:pPr>
                      <a:r>
                        <a:rPr kumimoji="0" lang="en-US" altLang="zh-CN" sz="1800" b="0" i="0" u="none" strike="noStrike" cap="none" normalizeH="0" baseline="0">
                          <a:ln>
                            <a:noFill/>
                          </a:ln>
                          <a:solidFill>
                            <a:srgbClr val="000000"/>
                          </a:solidFill>
                          <a:effectLst/>
                          <a:latin typeface="Calibri" panose="020F0502020204030204" pitchFamily="34" charset="0"/>
                          <a:ea typeface="等线" pitchFamily="2" charset="-122"/>
                        </a:rPr>
                        <a:t>9614.4 </a:t>
                      </a:r>
                      <a:endParaRPr kumimoji="0" lang="en-US" altLang="zh-CN" sz="1800" b="0" i="0" u="none" strike="noStrike" cap="none" normalizeH="0" baseline="0">
                        <a:ln>
                          <a:noFill/>
                        </a:ln>
                        <a:solidFill>
                          <a:srgbClr val="000000"/>
                        </a:solidFill>
                        <a:effectLst/>
                        <a:latin typeface="Calibri" panose="020F0502020204030204" pitchFamily="34" charset="0"/>
                        <a:ea typeface="等线" pitchFamily="2" charset="-122"/>
                      </a:endParaRPr>
                    </a:p>
                  </a:txBody>
                  <a:tcPr marL="49520" marR="495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Pct val="100000"/>
                        <a:buFontTx/>
                        <a:buNone/>
                      </a:pPr>
                      <a:r>
                        <a:rPr kumimoji="0" lang="en-US" altLang="zh-CN" sz="1800" b="0" i="0" u="none" strike="noStrike" cap="none" normalizeH="0" baseline="0">
                          <a:ln>
                            <a:noFill/>
                          </a:ln>
                          <a:solidFill>
                            <a:srgbClr val="000000"/>
                          </a:solidFill>
                          <a:effectLst/>
                          <a:latin typeface="Calibri" panose="020F0502020204030204" pitchFamily="34" charset="0"/>
                          <a:ea typeface="等线" pitchFamily="2" charset="-122"/>
                        </a:rPr>
                        <a:t>14060.4 </a:t>
                      </a:r>
                      <a:endParaRPr kumimoji="0" lang="en-US" altLang="zh-CN" sz="1800" b="0" i="0" u="none" strike="noStrike" cap="none" normalizeH="0" baseline="0">
                        <a:ln>
                          <a:noFill/>
                        </a:ln>
                        <a:solidFill>
                          <a:srgbClr val="000000"/>
                        </a:solidFill>
                        <a:effectLst/>
                        <a:latin typeface="Calibri" panose="020F0502020204030204" pitchFamily="34" charset="0"/>
                        <a:ea typeface="等线" pitchFamily="2" charset="-122"/>
                      </a:endParaRPr>
                    </a:p>
                  </a:txBody>
                  <a:tcPr marL="49520" marR="495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Pct val="100000"/>
                        <a:buFontTx/>
                        <a:buNone/>
                      </a:pPr>
                      <a:r>
                        <a:rPr kumimoji="0" lang="en-US" altLang="zh-CN" sz="1800" b="0" i="0" u="none" strike="noStrike" cap="none" normalizeH="0" baseline="0">
                          <a:ln>
                            <a:noFill/>
                          </a:ln>
                          <a:solidFill>
                            <a:srgbClr val="000000"/>
                          </a:solidFill>
                          <a:effectLst/>
                          <a:latin typeface="Calibri" panose="020F0502020204030204" pitchFamily="34" charset="0"/>
                          <a:ea typeface="等线" pitchFamily="2" charset="-122"/>
                        </a:rPr>
                        <a:t>23674.8 </a:t>
                      </a:r>
                      <a:endParaRPr kumimoji="0" lang="en-US" altLang="zh-CN" sz="1800" b="0" i="0" u="none" strike="noStrike" cap="none" normalizeH="0" baseline="0">
                        <a:ln>
                          <a:noFill/>
                        </a:ln>
                        <a:solidFill>
                          <a:srgbClr val="000000"/>
                        </a:solidFill>
                        <a:effectLst/>
                        <a:latin typeface="Calibri" panose="020F0502020204030204" pitchFamily="34" charset="0"/>
                        <a:ea typeface="等线" pitchFamily="2" charset="-122"/>
                      </a:endParaRPr>
                    </a:p>
                  </a:txBody>
                  <a:tcPr marL="49520" marR="495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Pct val="100000"/>
                        <a:buFontTx/>
                        <a:buNone/>
                      </a:pPr>
                      <a:r>
                        <a:rPr kumimoji="0" lang="en-US" altLang="zh-CN" sz="1800" b="0" i="0" u="none" strike="noStrike" cap="none" normalizeH="0" baseline="0">
                          <a:ln>
                            <a:noFill/>
                          </a:ln>
                          <a:solidFill>
                            <a:srgbClr val="000000"/>
                          </a:solidFill>
                          <a:effectLst/>
                          <a:latin typeface="Calibri" panose="020F0502020204030204" pitchFamily="34" charset="0"/>
                          <a:ea typeface="等线" pitchFamily="2" charset="-122"/>
                        </a:rPr>
                        <a:t>1394.6 </a:t>
                      </a:r>
                      <a:endParaRPr kumimoji="0" lang="en-US" altLang="zh-CN" sz="1800" b="0" i="0" u="none" strike="noStrike" cap="none" normalizeH="0" baseline="0">
                        <a:ln>
                          <a:noFill/>
                        </a:ln>
                        <a:solidFill>
                          <a:srgbClr val="000000"/>
                        </a:solidFill>
                        <a:effectLst/>
                        <a:latin typeface="Calibri" panose="020F0502020204030204" pitchFamily="34" charset="0"/>
                        <a:ea typeface="等线" pitchFamily="2" charset="-122"/>
                      </a:endParaRPr>
                    </a:p>
                  </a:txBody>
                  <a:tcPr marL="49520" marR="495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Pct val="100000"/>
                        <a:buFontTx/>
                        <a:buNone/>
                      </a:pPr>
                      <a:r>
                        <a:rPr kumimoji="0" lang="en-US" altLang="zh-CN" sz="1800" b="0" i="0" u="none" strike="noStrike" cap="none" normalizeH="0" baseline="0">
                          <a:ln>
                            <a:noFill/>
                          </a:ln>
                          <a:solidFill>
                            <a:srgbClr val="000000"/>
                          </a:solidFill>
                          <a:effectLst/>
                          <a:latin typeface="Calibri" panose="020F0502020204030204" pitchFamily="34" charset="0"/>
                          <a:ea typeface="等线" pitchFamily="2" charset="-122"/>
                        </a:rPr>
                        <a:t>2038.7 </a:t>
                      </a:r>
                      <a:endParaRPr kumimoji="0" lang="en-US" altLang="zh-CN" sz="1800" b="0" i="0" u="none" strike="noStrike" cap="none" normalizeH="0" baseline="0">
                        <a:ln>
                          <a:noFill/>
                        </a:ln>
                        <a:solidFill>
                          <a:srgbClr val="000000"/>
                        </a:solidFill>
                        <a:effectLst/>
                        <a:latin typeface="Calibri" panose="020F0502020204030204" pitchFamily="34" charset="0"/>
                        <a:ea typeface="等线" pitchFamily="2" charset="-122"/>
                      </a:endParaRPr>
                    </a:p>
                  </a:txBody>
                  <a:tcPr marL="49520" marR="495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Pct val="100000"/>
                        <a:buFontTx/>
                        <a:buNone/>
                      </a:pPr>
                      <a:r>
                        <a:rPr kumimoji="0" lang="en-US" altLang="zh-CN" sz="1800" b="0" i="0" u="none" strike="noStrike" cap="none" normalizeH="0" baseline="0">
                          <a:ln>
                            <a:noFill/>
                          </a:ln>
                          <a:solidFill>
                            <a:srgbClr val="000000"/>
                          </a:solidFill>
                          <a:effectLst/>
                          <a:latin typeface="Calibri" panose="020F0502020204030204" pitchFamily="34" charset="0"/>
                          <a:ea typeface="等线" pitchFamily="2" charset="-122"/>
                        </a:rPr>
                        <a:t>3433.3 </a:t>
                      </a:r>
                      <a:endParaRPr kumimoji="0" lang="en-US" altLang="zh-CN" sz="1800" b="0" i="0" u="none" strike="noStrike" cap="none" normalizeH="0" baseline="0">
                        <a:ln>
                          <a:noFill/>
                        </a:ln>
                        <a:solidFill>
                          <a:srgbClr val="000000"/>
                        </a:solidFill>
                        <a:effectLst/>
                        <a:latin typeface="Calibri" panose="020F0502020204030204" pitchFamily="34" charset="0"/>
                        <a:ea typeface="等线" pitchFamily="2" charset="-122"/>
                      </a:endParaRPr>
                    </a:p>
                  </a:txBody>
                  <a:tcPr marL="49520" marR="495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186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200000"/>
                        </a:lnSpc>
                        <a:spcBef>
                          <a:spcPct val="0"/>
                        </a:spcBef>
                        <a:spcAft>
                          <a:spcPct val="0"/>
                        </a:spcAft>
                        <a:buClrTx/>
                        <a:buSzPct val="100000"/>
                        <a:buFontTx/>
                        <a:buNone/>
                      </a:pPr>
                      <a:r>
                        <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2020</a:t>
                      </a:r>
                      <a:endPar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9520" marR="495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Pct val="100000"/>
                        <a:buFontTx/>
                        <a:buNone/>
                      </a:pPr>
                      <a:r>
                        <a:rPr kumimoji="0" lang="en-US" altLang="zh-CN" sz="1800" b="0" i="0" u="none" strike="noStrike" cap="none" normalizeH="0" baseline="0">
                          <a:ln>
                            <a:noFill/>
                          </a:ln>
                          <a:solidFill>
                            <a:srgbClr val="000000"/>
                          </a:solidFill>
                          <a:effectLst/>
                          <a:latin typeface="Calibri" panose="020F0502020204030204" pitchFamily="34" charset="0"/>
                          <a:ea typeface="等线" pitchFamily="2" charset="-122"/>
                        </a:rPr>
                        <a:t>10234.1 </a:t>
                      </a:r>
                      <a:endParaRPr kumimoji="0" lang="en-US" altLang="zh-CN" sz="1800" b="0" i="0" u="none" strike="noStrike" cap="none" normalizeH="0" baseline="0">
                        <a:ln>
                          <a:noFill/>
                        </a:ln>
                        <a:solidFill>
                          <a:srgbClr val="000000"/>
                        </a:solidFill>
                        <a:effectLst/>
                        <a:latin typeface="Calibri" panose="020F0502020204030204" pitchFamily="34" charset="0"/>
                        <a:ea typeface="等线" pitchFamily="2" charset="-122"/>
                      </a:endParaRPr>
                    </a:p>
                  </a:txBody>
                  <a:tcPr marL="49520" marR="495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Pct val="100000"/>
                        <a:buFontTx/>
                        <a:buNone/>
                      </a:pPr>
                      <a:r>
                        <a:rPr kumimoji="0" lang="en-US" altLang="zh-CN" sz="1800" b="0" i="0" u="none" strike="noStrike" cap="none" normalizeH="0" baseline="0">
                          <a:ln>
                            <a:noFill/>
                          </a:ln>
                          <a:solidFill>
                            <a:srgbClr val="000000"/>
                          </a:solidFill>
                          <a:effectLst/>
                          <a:latin typeface="Calibri" panose="020F0502020204030204" pitchFamily="34" charset="0"/>
                          <a:ea typeface="等线" pitchFamily="2" charset="-122"/>
                        </a:rPr>
                        <a:t>13177.5 </a:t>
                      </a:r>
                      <a:endParaRPr kumimoji="0" lang="en-US" altLang="zh-CN" sz="1800" b="0" i="0" u="none" strike="noStrike" cap="none" normalizeH="0" baseline="0">
                        <a:ln>
                          <a:noFill/>
                        </a:ln>
                        <a:solidFill>
                          <a:srgbClr val="000000"/>
                        </a:solidFill>
                        <a:effectLst/>
                        <a:latin typeface="Calibri" panose="020F0502020204030204" pitchFamily="34" charset="0"/>
                        <a:ea typeface="等线" pitchFamily="2" charset="-122"/>
                      </a:endParaRPr>
                    </a:p>
                  </a:txBody>
                  <a:tcPr marL="49520" marR="495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Pct val="100000"/>
                        <a:buFontTx/>
                        <a:buNone/>
                      </a:pPr>
                      <a:r>
                        <a:rPr kumimoji="0" lang="en-US" altLang="zh-CN" sz="1800" b="0" i="0" u="none" strike="noStrike" cap="none" normalizeH="0" baseline="0">
                          <a:ln>
                            <a:noFill/>
                          </a:ln>
                          <a:solidFill>
                            <a:srgbClr val="000000"/>
                          </a:solidFill>
                          <a:effectLst/>
                          <a:latin typeface="Calibri" panose="020F0502020204030204" pitchFamily="34" charset="0"/>
                          <a:ea typeface="等线" pitchFamily="2" charset="-122"/>
                        </a:rPr>
                        <a:t>23411.6 </a:t>
                      </a:r>
                      <a:endParaRPr kumimoji="0" lang="en-US" altLang="zh-CN" sz="1800" b="0" i="0" u="none" strike="noStrike" cap="none" normalizeH="0" baseline="0">
                        <a:ln>
                          <a:noFill/>
                        </a:ln>
                        <a:solidFill>
                          <a:srgbClr val="000000"/>
                        </a:solidFill>
                        <a:effectLst/>
                        <a:latin typeface="Calibri" panose="020F0502020204030204" pitchFamily="34" charset="0"/>
                        <a:ea typeface="等线" pitchFamily="2" charset="-122"/>
                      </a:endParaRPr>
                    </a:p>
                  </a:txBody>
                  <a:tcPr marL="49520" marR="495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Pct val="100000"/>
                        <a:buFontTx/>
                        <a:buNone/>
                      </a:pPr>
                      <a:r>
                        <a:rPr kumimoji="0" lang="en-US" altLang="zh-CN" sz="1800" b="0" i="0" u="none" strike="noStrike" cap="none" normalizeH="0" baseline="0">
                          <a:ln>
                            <a:noFill/>
                          </a:ln>
                          <a:solidFill>
                            <a:srgbClr val="000000"/>
                          </a:solidFill>
                          <a:effectLst/>
                          <a:latin typeface="Calibri" panose="020F0502020204030204" pitchFamily="34" charset="0"/>
                          <a:ea typeface="等线" pitchFamily="2" charset="-122"/>
                        </a:rPr>
                        <a:t>1483.5 </a:t>
                      </a:r>
                      <a:endParaRPr kumimoji="0" lang="en-US" altLang="zh-CN" sz="1800" b="0" i="0" u="none" strike="noStrike" cap="none" normalizeH="0" baseline="0">
                        <a:ln>
                          <a:noFill/>
                        </a:ln>
                        <a:solidFill>
                          <a:srgbClr val="000000"/>
                        </a:solidFill>
                        <a:effectLst/>
                        <a:latin typeface="Calibri" panose="020F0502020204030204" pitchFamily="34" charset="0"/>
                        <a:ea typeface="等线" pitchFamily="2" charset="-122"/>
                      </a:endParaRPr>
                    </a:p>
                  </a:txBody>
                  <a:tcPr marL="49520" marR="495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Pct val="100000"/>
                        <a:buFontTx/>
                        <a:buNone/>
                      </a:pPr>
                      <a:r>
                        <a:rPr kumimoji="0" lang="en-US" altLang="zh-CN" sz="1800" b="0" i="0" u="none" strike="noStrike" cap="none" normalizeH="0" baseline="0">
                          <a:ln>
                            <a:noFill/>
                          </a:ln>
                          <a:solidFill>
                            <a:srgbClr val="000000"/>
                          </a:solidFill>
                          <a:effectLst/>
                          <a:latin typeface="Calibri" panose="020F0502020204030204" pitchFamily="34" charset="0"/>
                          <a:ea typeface="等线" pitchFamily="2" charset="-122"/>
                        </a:rPr>
                        <a:t>1910.1 </a:t>
                      </a:r>
                      <a:endParaRPr kumimoji="0" lang="en-US" altLang="zh-CN" sz="1800" b="0" i="0" u="none" strike="noStrike" cap="none" normalizeH="0" baseline="0">
                        <a:ln>
                          <a:noFill/>
                        </a:ln>
                        <a:solidFill>
                          <a:srgbClr val="000000"/>
                        </a:solidFill>
                        <a:effectLst/>
                        <a:latin typeface="Calibri" panose="020F0502020204030204" pitchFamily="34" charset="0"/>
                        <a:ea typeface="等线" pitchFamily="2" charset="-122"/>
                      </a:endParaRPr>
                    </a:p>
                  </a:txBody>
                  <a:tcPr marL="49520" marR="495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Pct val="100000"/>
                        <a:buFontTx/>
                        <a:buNone/>
                      </a:pPr>
                      <a:r>
                        <a:rPr kumimoji="0" lang="en-US" altLang="zh-CN" sz="1800" b="0" i="0" u="none" strike="noStrike" cap="none" normalizeH="0" baseline="0">
                          <a:ln>
                            <a:noFill/>
                          </a:ln>
                          <a:solidFill>
                            <a:srgbClr val="000000"/>
                          </a:solidFill>
                          <a:effectLst/>
                          <a:latin typeface="Calibri" panose="020F0502020204030204" pitchFamily="34" charset="0"/>
                          <a:ea typeface="等线" pitchFamily="2" charset="-122"/>
                        </a:rPr>
                        <a:t>3393.6 </a:t>
                      </a:r>
                      <a:endParaRPr kumimoji="0" lang="en-US" altLang="zh-CN" sz="1800" b="0" i="0" u="none" strike="noStrike" cap="none" normalizeH="0" baseline="0">
                        <a:ln>
                          <a:noFill/>
                        </a:ln>
                        <a:solidFill>
                          <a:srgbClr val="000000"/>
                        </a:solidFill>
                        <a:effectLst/>
                        <a:latin typeface="Calibri" panose="020F0502020204030204" pitchFamily="34" charset="0"/>
                        <a:ea typeface="等线" pitchFamily="2" charset="-122"/>
                      </a:endParaRPr>
                    </a:p>
                  </a:txBody>
                  <a:tcPr marL="49520" marR="495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1005" name="矩形 3"/>
          <p:cNvSpPr/>
          <p:nvPr/>
        </p:nvSpPr>
        <p:spPr>
          <a:xfrm>
            <a:off x="1619250" y="428625"/>
            <a:ext cx="6121400" cy="8001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a:spcBef>
                <a:spcPct val="0"/>
              </a:spcBef>
              <a:buSzPct val="100000"/>
              <a:buNone/>
            </a:pPr>
            <a:r>
              <a:rPr lang="en-US" altLang="zh-CN" sz="1800" dirty="0">
                <a:latin typeface="Calibri" panose="020F0502020204030204" pitchFamily="34" charset="0"/>
                <a:cs typeface="Times New Roman" panose="02020603050405020304" pitchFamily="18" charset="0"/>
              </a:rPr>
              <a:t>Measurement results of  UIBE-CIC research</a:t>
            </a:r>
            <a:endParaRPr lang="en-US" altLang="zh-CN" sz="1800" dirty="0">
              <a:latin typeface="Calibri" panose="020F0502020204030204" pitchFamily="34" charset="0"/>
              <a:cs typeface="Times New Roman" panose="02020603050405020304" pitchFamily="18" charset="0"/>
            </a:endParaRPr>
          </a:p>
          <a:p>
            <a:pPr marL="0" lvl="0" indent="0" algn="ctr">
              <a:spcBef>
                <a:spcPct val="0"/>
              </a:spcBef>
              <a:buSzPct val="100000"/>
              <a:buNone/>
            </a:pPr>
            <a:r>
              <a:rPr lang="en-US" altLang="zh-CN" sz="1800" dirty="0">
                <a:latin typeface="Calibri" panose="020F0502020204030204" pitchFamily="34" charset="0"/>
                <a:cs typeface="Times New Roman" panose="02020603050405020304" pitchFamily="18" charset="0"/>
              </a:rPr>
              <a:t>Import/export amount of Chinese digital services, 2018-2020</a:t>
            </a:r>
            <a:endParaRPr lang="en-US" altLang="zh-CN" sz="1800" dirty="0">
              <a:latin typeface="Calibri" panose="020F0502020204030204" pitchFamily="34" charset="0"/>
              <a:ea typeface="Times New Roman" panose="02020603050405020304" pitchFamily="18" charset="0"/>
            </a:endParaRP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6"/>
          <p:cNvSpPr txBox="1">
            <a:spLocks noGrp="1"/>
          </p:cNvSpPr>
          <p:nvPr>
            <p:ph type="sldNum" sz="quarter" idx="12"/>
          </p:nvPr>
        </p:nvSpPr>
        <p:spPr>
          <a:xfrm>
            <a:off x="7010400" y="6353175"/>
            <a:ext cx="2133600" cy="476250"/>
          </a:xfrm>
          <a:ln/>
        </p:spPr>
        <p:txBody>
          <a:bodyPr/>
          <a:p>
            <a:pPr marL="0" indent="0" eaLnBrk="1" hangingPunct="1">
              <a:spcBef>
                <a:spcPct val="0"/>
              </a:spcBef>
              <a:buSzPct val="100000"/>
              <a:buNone/>
            </a:pPr>
            <a:fld id="{9A0DB2DC-4C9A-4742-B13C-FB6460FD3503}" type="slidenum">
              <a:rPr lang="en-US" altLang="zh-CN" sz="1400" dirty="0">
                <a:cs typeface="Arial" panose="020B0604020202020204" pitchFamily="34" charset="0"/>
              </a:rPr>
            </a:fld>
            <a:endParaRPr lang="en-US" altLang="zh-CN" sz="1400" dirty="0">
              <a:ea typeface="Arial" panose="020B0604020202020204" pitchFamily="34" charset="0"/>
              <a:cs typeface="Arial" panose="020B0604020202020204" pitchFamily="34" charset="0"/>
            </a:endParaRPr>
          </a:p>
        </p:txBody>
      </p:sp>
      <p:sp>
        <p:nvSpPr>
          <p:cNvPr id="41987" name="Text Box 4"/>
          <p:cNvSpPr/>
          <p:nvPr/>
        </p:nvSpPr>
        <p:spPr>
          <a:xfrm>
            <a:off x="611188" y="260350"/>
            <a:ext cx="7921625" cy="48006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lnSpc>
                <a:spcPct val="150000"/>
              </a:lnSpc>
              <a:spcBef>
                <a:spcPct val="0"/>
              </a:spcBef>
              <a:buSzPct val="100000"/>
              <a:buNone/>
            </a:pPr>
            <a:r>
              <a:rPr lang="en-US" altLang="zh-CN" sz="2400" dirty="0">
                <a:cs typeface="Arial" panose="020B0604020202020204" pitchFamily="34" charset="0"/>
              </a:rPr>
              <a:t>“Full-caliber” statistical and monitoring scheme for digital trade</a:t>
            </a:r>
            <a:endParaRPr lang="en-US" altLang="zh-CN" sz="2400" dirty="0">
              <a:cs typeface="Arial" panose="020B0604020202020204" pitchFamily="34" charset="0"/>
            </a:endParaRPr>
          </a:p>
          <a:p>
            <a:pPr marL="0" lvl="0" indent="0" algn="just" eaLnBrk="1" hangingPunct="1">
              <a:lnSpc>
                <a:spcPct val="150000"/>
              </a:lnSpc>
              <a:spcBef>
                <a:spcPct val="0"/>
              </a:spcBef>
              <a:buSzPct val="100000"/>
              <a:buNone/>
            </a:pPr>
            <a:r>
              <a:rPr lang="en-US" altLang="zh-CN" sz="1800" dirty="0">
                <a:cs typeface="Arial" panose="020B0604020202020204" pitchFamily="34" charset="0"/>
              </a:rPr>
              <a:t>       One administrative district (District A) conducted measurement of it’s digital trade according to the above-mentioned “full-caliber” statistical and monitoring scheme</a:t>
            </a:r>
            <a:endParaRPr lang="en-US" altLang="zh-CN" sz="1800" dirty="0">
              <a:cs typeface="Arial" panose="020B0604020202020204" pitchFamily="34" charset="0"/>
            </a:endParaRPr>
          </a:p>
          <a:p>
            <a:pPr marL="0" lvl="0" indent="0" algn="just" eaLnBrk="1" hangingPunct="1">
              <a:lnSpc>
                <a:spcPct val="150000"/>
              </a:lnSpc>
              <a:spcBef>
                <a:spcPct val="0"/>
              </a:spcBef>
              <a:buSzPct val="100000"/>
              <a:buNone/>
            </a:pPr>
            <a:r>
              <a:rPr lang="en-US" altLang="zh-CN" sz="1800" dirty="0">
                <a:cs typeface="Arial" panose="020B0604020202020204" pitchFamily="34" charset="0"/>
              </a:rPr>
              <a:t>       According to the scheme, the actual digitally-delivered rate of digitally-deliverable trade (Categories 6-11) within the administrative district is almost 100%, and therefore the full amount of this service trade is included in the digital trade statistics, as revealed by the enterprise survey.</a:t>
            </a:r>
            <a:endParaRPr lang="en-US" altLang="zh-CN" sz="1800" dirty="0">
              <a:cs typeface="Arial" panose="020B0604020202020204" pitchFamily="34" charset="0"/>
            </a:endParaRPr>
          </a:p>
          <a:p>
            <a:pPr marL="0" lvl="0" indent="0" algn="just" eaLnBrk="1" hangingPunct="1">
              <a:lnSpc>
                <a:spcPct val="150000"/>
              </a:lnSpc>
              <a:spcBef>
                <a:spcPct val="0"/>
              </a:spcBef>
              <a:buSzPct val="100000"/>
              <a:buNone/>
            </a:pPr>
            <a:r>
              <a:rPr lang="en-US" altLang="zh-CN" sz="1800" dirty="0">
                <a:cs typeface="Arial" panose="020B0604020202020204" pitchFamily="34" charset="0"/>
              </a:rPr>
              <a:t>For digitally-undeliverable services (Categories 1-5 and 12), the digitalization rate of the systems "enable trade efficiency and quality improvement” was given in the survey on "the use of digital technology in service trade activities by key typical service trade enterprises". The digitalization rate then would be “complemented and cross-validated through multiple methods”.</a:t>
            </a:r>
            <a:endParaRPr lang="en-US" altLang="zh-CN" sz="1800" dirty="0">
              <a:cs typeface="Arial" panose="020B0604020202020204" pitchFamily="34" charset="0"/>
            </a:endParaRPr>
          </a:p>
          <a:p>
            <a:pPr marL="0" lvl="0" indent="0" eaLnBrk="1" hangingPunct="1">
              <a:lnSpc>
                <a:spcPct val="150000"/>
              </a:lnSpc>
              <a:spcBef>
                <a:spcPct val="0"/>
              </a:spcBef>
              <a:buSzPct val="100000"/>
              <a:buNone/>
            </a:pPr>
            <a:endParaRPr lang="zh-CN" altLang="en-US" sz="1800" dirty="0">
              <a:cs typeface="Arial" panose="020B0604020202020204" pitchFamily="34" charset="0"/>
            </a:endParaRPr>
          </a:p>
          <a:p>
            <a:pPr marL="0" lvl="0" indent="0" eaLnBrk="1" hangingPunct="1">
              <a:lnSpc>
                <a:spcPct val="150000"/>
              </a:lnSpc>
              <a:spcBef>
                <a:spcPct val="0"/>
              </a:spcBef>
              <a:buSzPct val="100000"/>
              <a:buNone/>
            </a:pPr>
            <a:r>
              <a:rPr lang="en-US" altLang="zh-CN" sz="1800" dirty="0">
                <a:cs typeface="Arial" panose="020B0604020202020204" pitchFamily="34" charset="0"/>
              </a:rPr>
              <a:t>       </a:t>
            </a:r>
            <a:endParaRPr lang="en-US" altLang="zh-CN" sz="1800" dirty="0">
              <a:ea typeface="Arial" panose="020B0604020202020204" pitchFamily="34" charset="0"/>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灯片编号占位符 1"/>
          <p:cNvSpPr txBox="1">
            <a:spLocks noGrp="1"/>
          </p:cNvSpPr>
          <p:nvPr>
            <p:ph type="sldNum" sz="quarter" idx="12"/>
          </p:nvPr>
        </p:nvSpPr>
        <p:spPr>
          <a:ln/>
        </p:spPr>
        <p:txBody>
          <a:bodyPr/>
          <a:p>
            <a:pPr marL="0" indent="0" algn="r">
              <a:spcBef>
                <a:spcPct val="0"/>
              </a:spcBef>
              <a:buNone/>
            </a:pPr>
            <a:fld id="{9A0DB2DC-4C9A-4742-B13C-FB6460FD3503}" type="slidenum">
              <a:rPr lang="zh-CN" altLang="zh-CN" sz="1400" dirty="0">
                <a:solidFill>
                  <a:srgbClr val="000000"/>
                </a:solidFill>
              </a:rPr>
            </a:fld>
            <a:endParaRPr lang="zh-CN" altLang="zh-CN" sz="1400" dirty="0">
              <a:solidFill>
                <a:srgbClr val="000000"/>
              </a:solidFill>
            </a:endParaRPr>
          </a:p>
        </p:txBody>
      </p:sp>
      <p:sp>
        <p:nvSpPr>
          <p:cNvPr id="6147" name="矩形 2"/>
          <p:cNvSpPr/>
          <p:nvPr/>
        </p:nvSpPr>
        <p:spPr>
          <a:xfrm>
            <a:off x="107950" y="214313"/>
            <a:ext cx="7993063" cy="400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zh-CN" altLang="zh-CN" sz="2000" dirty="0">
                <a:solidFill>
                  <a:srgbClr val="000000"/>
                </a:solidFill>
              </a:rPr>
              <a:t>1.2  Differences between goods trade, service trade and digital trade</a:t>
            </a:r>
            <a:endParaRPr lang="zh-CN" altLang="zh-CN" sz="2000" dirty="0">
              <a:solidFill>
                <a:srgbClr val="000000"/>
              </a:solidFill>
            </a:endParaRPr>
          </a:p>
        </p:txBody>
      </p:sp>
      <p:graphicFrame>
        <p:nvGraphicFramePr>
          <p:cNvPr id="4" name="表格 3"/>
          <p:cNvGraphicFramePr>
            <a:graphicFrameLocks noGrp="1"/>
          </p:cNvGraphicFramePr>
          <p:nvPr/>
        </p:nvGraphicFramePr>
        <p:xfrm>
          <a:off x="458788" y="1377950"/>
          <a:ext cx="7858125" cy="4498975"/>
        </p:xfrm>
        <a:graphic>
          <a:graphicData uri="http://schemas.openxmlformats.org/drawingml/2006/table">
            <a:tbl>
              <a:tblPr/>
              <a:tblGrid>
                <a:gridCol w="1095375"/>
                <a:gridCol w="1660525"/>
                <a:gridCol w="2322513"/>
                <a:gridCol w="2779712"/>
              </a:tblGrid>
              <a:tr h="81425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50000"/>
                        </a:lnSpc>
                        <a:spcBef>
                          <a:spcPct val="0"/>
                        </a:spcBef>
                        <a:spcAft>
                          <a:spcPct val="0"/>
                        </a:spcAft>
                        <a:buClrTx/>
                        <a:buSzPct val="100000"/>
                        <a:buFontTx/>
                        <a:buNone/>
                      </a:pPr>
                      <a:r>
                        <a:rPr kumimoji="0" lang="zh-CN" altLang="zh-CN" sz="1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Trade category</a:t>
                      </a:r>
                      <a:endParaRPr kumimoji="0" lang="zh-CN" altLang="zh-CN" sz="1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50000"/>
                        </a:lnSpc>
                        <a:spcBef>
                          <a:spcPct val="0"/>
                        </a:spcBef>
                        <a:spcAft>
                          <a:spcPct val="0"/>
                        </a:spcAft>
                        <a:buClrTx/>
                        <a:buSzPct val="100000"/>
                        <a:buFontTx/>
                        <a:buNone/>
                      </a:pPr>
                      <a:r>
                        <a:rPr kumimoji="0" lang="zh-CN" altLang="zh-CN" sz="1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Business content</a:t>
                      </a:r>
                      <a:endParaRPr kumimoji="0" lang="zh-CN" altLang="zh-CN" sz="1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50000"/>
                        </a:lnSpc>
                        <a:spcBef>
                          <a:spcPct val="0"/>
                        </a:spcBef>
                        <a:spcAft>
                          <a:spcPct val="0"/>
                        </a:spcAft>
                        <a:buClrTx/>
                        <a:buSzPct val="100000"/>
                        <a:buFontTx/>
                        <a:buNone/>
                      </a:pPr>
                      <a:r>
                        <a:rPr kumimoji="0" lang="zh-CN" altLang="zh-CN" sz="1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Rules and regulations</a:t>
                      </a:r>
                      <a:endParaRPr kumimoji="0" lang="zh-CN" altLang="zh-CN" sz="1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50000"/>
                        </a:lnSpc>
                        <a:spcBef>
                          <a:spcPct val="0"/>
                        </a:spcBef>
                        <a:spcAft>
                          <a:spcPct val="0"/>
                        </a:spcAft>
                        <a:buClrTx/>
                        <a:buSzPct val="100000"/>
                        <a:buFontTx/>
                        <a:buNone/>
                      </a:pPr>
                      <a:r>
                        <a:rPr kumimoji="0" lang="zh-CN" altLang="zh-CN" sz="1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Statistical measurement</a:t>
                      </a:r>
                      <a:endParaRPr kumimoji="0" lang="zh-CN" altLang="zh-CN" sz="1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115824">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50000"/>
                        </a:lnSpc>
                        <a:spcBef>
                          <a:spcPct val="0"/>
                        </a:spcBef>
                        <a:spcAft>
                          <a:spcPct val="0"/>
                        </a:spcAft>
                        <a:buClrTx/>
                        <a:buSzPct val="100000"/>
                        <a:buFontTx/>
                        <a:buNone/>
                      </a:pPr>
                      <a:r>
                        <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Goods trade</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50000"/>
                        </a:lnSpc>
                        <a:spcBef>
                          <a:spcPct val="0"/>
                        </a:spcBef>
                        <a:spcAft>
                          <a:spcPct val="0"/>
                        </a:spcAft>
                        <a:buClrTx/>
                        <a:buSzPct val="100000"/>
                        <a:buFontTx/>
                        <a:buNone/>
                      </a:pPr>
                      <a:r>
                        <a:rPr kumimoji="0" lang="zh-CN"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Trading of tangible products</a:t>
                      </a:r>
                      <a:endParaRPr kumimoji="0" lang="zh-CN"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50000"/>
                        </a:lnSpc>
                        <a:spcBef>
                          <a:spcPct val="0"/>
                        </a:spcBef>
                        <a:spcAft>
                          <a:spcPct val="0"/>
                        </a:spcAft>
                        <a:buClrTx/>
                        <a:buSzPct val="100000"/>
                        <a:buFontTx/>
                        <a:buNone/>
                      </a:pPr>
                      <a:r>
                        <a:rPr kumimoji="0" lang="zh-CN"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Systematic rule system which takes the General Agreement on Tariffs and Trade (GATT) as the basic framework.</a:t>
                      </a:r>
                      <a:endParaRPr kumimoji="0" lang="zh-CN"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50000"/>
                        </a:lnSpc>
                        <a:spcBef>
                          <a:spcPct val="0"/>
                        </a:spcBef>
                        <a:spcAft>
                          <a:spcPct val="0"/>
                        </a:spcAft>
                        <a:buClrTx/>
                        <a:buSzPct val="100000"/>
                        <a:buFontTx/>
                        <a:buNone/>
                      </a:pPr>
                      <a:r>
                        <a:rPr kumimoji="0" lang="zh-CN"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Global statistical norms provided by </a:t>
                      </a:r>
                      <a:r>
                        <a:rPr kumimoji="0" lang="zh-CN" altLang="zh-CN" sz="1200" b="0" i="1"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International Merchandise Trade Statistics: Concepts and Definitions</a:t>
                      </a:r>
                      <a:endParaRPr kumimoji="0" lang="zh-CN" altLang="zh-CN" sz="1200" b="0" i="1"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064207">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50000"/>
                        </a:lnSpc>
                        <a:spcBef>
                          <a:spcPct val="0"/>
                        </a:spcBef>
                        <a:spcAft>
                          <a:spcPct val="0"/>
                        </a:spcAft>
                        <a:buClrTx/>
                        <a:buSzPct val="100000"/>
                        <a:buFontTx/>
                        <a:buNone/>
                      </a:pPr>
                      <a:r>
                        <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Service trade</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50000"/>
                        </a:lnSpc>
                        <a:spcBef>
                          <a:spcPct val="0"/>
                        </a:spcBef>
                        <a:spcAft>
                          <a:spcPct val="0"/>
                        </a:spcAft>
                        <a:buClrTx/>
                        <a:buSzPct val="100000"/>
                        <a:buFontTx/>
                        <a:buNone/>
                      </a:pPr>
                      <a:r>
                        <a:rPr kumimoji="0" lang="zh-CN"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Trading of intangible products</a:t>
                      </a:r>
                      <a:endParaRPr kumimoji="0" lang="zh-CN"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50000"/>
                        </a:lnSpc>
                        <a:spcBef>
                          <a:spcPct val="0"/>
                        </a:spcBef>
                        <a:spcAft>
                          <a:spcPct val="0"/>
                        </a:spcAft>
                        <a:buClrTx/>
                        <a:buSzPct val="100000"/>
                        <a:buFontTx/>
                        <a:buNone/>
                      </a:pPr>
                      <a:r>
                        <a:rPr kumimoji="0" lang="zh-CN"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Systematic rule system which takes the General Agreement on Trade in Service (GATS) as the basic framework.</a:t>
                      </a:r>
                      <a:endParaRPr kumimoji="0" lang="zh-CN"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50000"/>
                        </a:lnSpc>
                        <a:spcBef>
                          <a:spcPct val="0"/>
                        </a:spcBef>
                        <a:spcAft>
                          <a:spcPct val="0"/>
                        </a:spcAft>
                        <a:buClrTx/>
                        <a:buSzPct val="100000"/>
                        <a:buFontTx/>
                        <a:buNone/>
                      </a:pPr>
                      <a:r>
                        <a:rPr kumimoji="0" lang="zh-CN"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Global statistical norms provided by </a:t>
                      </a:r>
                      <a:r>
                        <a:rPr kumimoji="0" lang="zh-CN" altLang="zh-CN" sz="1200" b="0" i="1"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Manual on Statistics of International Trade in Services</a:t>
                      </a:r>
                      <a:endParaRPr kumimoji="0" lang="zh-CN" altLang="zh-CN" sz="1200" b="0" i="1"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504695">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50000"/>
                        </a:lnSpc>
                        <a:spcBef>
                          <a:spcPct val="0"/>
                        </a:spcBef>
                        <a:spcAft>
                          <a:spcPct val="0"/>
                        </a:spcAft>
                        <a:buClrTx/>
                        <a:buSzPct val="100000"/>
                        <a:buFontTx/>
                        <a:buNone/>
                      </a:pPr>
                      <a:r>
                        <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Digital trade</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50000"/>
                        </a:lnSpc>
                        <a:spcBef>
                          <a:spcPct val="0"/>
                        </a:spcBef>
                        <a:spcAft>
                          <a:spcPct val="0"/>
                        </a:spcAft>
                        <a:buClrTx/>
                        <a:buSzPct val="100000"/>
                        <a:buFontTx/>
                        <a:buNone/>
                      </a:pPr>
                      <a:r>
                        <a:rPr kumimoji="0" lang="zh-CN"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Transaction of digital content</a:t>
                      </a:r>
                      <a:endParaRPr kumimoji="0" lang="zh-CN"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Pct val="100000"/>
                        <a:buFontTx/>
                        <a:buNone/>
                      </a:pPr>
                      <a:r>
                        <a:rPr kumimoji="0" lang="zh-CN"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Enabling the goods and services trade digitalization</a:t>
                      </a:r>
                      <a:endParaRPr kumimoji="0" lang="zh-CN"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50000"/>
                        </a:lnSpc>
                        <a:spcBef>
                          <a:spcPct val="0"/>
                        </a:spcBef>
                        <a:spcAft>
                          <a:spcPct val="0"/>
                        </a:spcAft>
                        <a:buClrTx/>
                        <a:buSzPct val="100000"/>
                        <a:buFontTx/>
                        <a:buNone/>
                      </a:pPr>
                      <a:r>
                        <a:rPr kumimoji="0" lang="zh-CN"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No global and systematic regulations yet, and countries are pushing bilateral, plurilateral and regional digital trade rules</a:t>
                      </a:r>
                      <a:endParaRPr kumimoji="0" lang="zh-CN"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50000"/>
                        </a:lnSpc>
                        <a:spcBef>
                          <a:spcPct val="0"/>
                        </a:spcBef>
                        <a:spcAft>
                          <a:spcPct val="0"/>
                        </a:spcAft>
                        <a:buClrTx/>
                        <a:buSzPct val="100000"/>
                        <a:buFontTx/>
                        <a:buNone/>
                      </a:pPr>
                      <a:r>
                        <a:rPr kumimoji="0" lang="zh-CN"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No global statistical norms exist yet, and the </a:t>
                      </a:r>
                      <a:r>
                        <a:rPr kumimoji="0" lang="zh-CN" altLang="zh-CN" sz="1200" b="0" i="1"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Handbook of Digital Trade</a:t>
                      </a:r>
                      <a:r>
                        <a:rPr kumimoji="0" lang="zh-CN"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only introduces the experiences and practices of various economies.</a:t>
                      </a:r>
                      <a:endParaRPr kumimoji="0" lang="zh-CN"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
        <p:nvSpPr>
          <p:cNvPr id="6175" name="矩形 4"/>
          <p:cNvSpPr/>
          <p:nvPr/>
        </p:nvSpPr>
        <p:spPr>
          <a:xfrm>
            <a:off x="4006850" y="498475"/>
            <a:ext cx="844550" cy="33813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zh-CN" altLang="zh-CN" sz="1600" dirty="0">
                <a:solidFill>
                  <a:srgbClr val="000000"/>
                </a:solidFill>
              </a:rPr>
              <a:t>Table 1</a:t>
            </a:r>
            <a:endParaRPr lang="zh-CN" altLang="zh-CN" sz="1600" dirty="0">
              <a:solidFill>
                <a:srgbClr val="000000"/>
              </a:solidFill>
            </a:endParaRPr>
          </a:p>
        </p:txBody>
      </p:sp>
      <p:sp>
        <p:nvSpPr>
          <p:cNvPr id="7" name="线形标注 2 6"/>
          <p:cNvSpPr/>
          <p:nvPr/>
        </p:nvSpPr>
        <p:spPr>
          <a:xfrm>
            <a:off x="5199063" y="5440363"/>
            <a:ext cx="2901950" cy="1244600"/>
          </a:xfrm>
          <a:prstGeom prst="borderCallout2">
            <a:avLst>
              <a:gd name="adj1" fmla="val 44687"/>
              <a:gd name="adj2" fmla="val 102082"/>
              <a:gd name="adj3" fmla="val 9023"/>
              <a:gd name="adj4" fmla="val 124830"/>
              <a:gd name="adj5" fmla="val -47013"/>
              <a:gd name="adj6" fmla="val 9690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1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rPr>
              <a:t>Due to the intangibility, boundlessness and full-time nature of digital content trade and digitally enabled trade, it is much more difficult to measure than traditional trade, and therefore the WTO has called it a "challenge of the times".</a:t>
            </a:r>
            <a:endParaRPr kumimoji="0" lang="zh-CN" altLang="zh-CN" sz="11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6"/>
          <p:cNvSpPr txBox="1">
            <a:spLocks noGrp="1"/>
          </p:cNvSpPr>
          <p:nvPr>
            <p:ph type="sldNum" sz="quarter" idx="12"/>
          </p:nvPr>
        </p:nvSpPr>
        <p:spPr>
          <a:xfrm>
            <a:off x="7524750" y="6135688"/>
            <a:ext cx="2133600" cy="476250"/>
          </a:xfrm>
          <a:ln/>
        </p:spPr>
        <p:txBody>
          <a:bodyPr/>
          <a:p>
            <a:pPr marL="0" indent="0" eaLnBrk="1" hangingPunct="1">
              <a:spcBef>
                <a:spcPct val="0"/>
              </a:spcBef>
              <a:buSzPct val="100000"/>
              <a:buNone/>
            </a:pPr>
            <a:fld id="{9A0DB2DC-4C9A-4742-B13C-FB6460FD3503}" type="slidenum">
              <a:rPr lang="en-US" altLang="zh-CN" sz="1400" dirty="0">
                <a:cs typeface="Arial" panose="020B0604020202020204" pitchFamily="34" charset="0"/>
              </a:rPr>
            </a:fld>
            <a:endParaRPr lang="en-US" altLang="zh-CN" sz="1400" dirty="0">
              <a:ea typeface="Arial" panose="020B0604020202020204" pitchFamily="34" charset="0"/>
              <a:cs typeface="Arial" panose="020B0604020202020204" pitchFamily="34" charset="0"/>
            </a:endParaRPr>
          </a:p>
        </p:txBody>
      </p:sp>
      <p:graphicFrame>
        <p:nvGraphicFramePr>
          <p:cNvPr id="19458" name="表格 3"/>
          <p:cNvGraphicFramePr>
            <a:graphicFrameLocks noGrp="1"/>
          </p:cNvGraphicFramePr>
          <p:nvPr/>
        </p:nvGraphicFramePr>
        <p:xfrm>
          <a:off x="2571750" y="714375"/>
          <a:ext cx="4114800" cy="2057400"/>
        </p:xfrm>
        <a:graphic>
          <a:graphicData uri="http://schemas.openxmlformats.org/drawingml/2006/table">
            <a:tbl>
              <a:tblPr/>
              <a:tblGrid>
                <a:gridCol w="2286000"/>
                <a:gridCol w="1828800"/>
              </a:tblGrid>
              <a:tr h="182563">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ts val="1800"/>
                        </a:lnSpc>
                        <a:spcBef>
                          <a:spcPct val="0"/>
                        </a:spcBef>
                        <a:spcAft>
                          <a:spcPct val="0"/>
                        </a:spcAft>
                        <a:buClrTx/>
                        <a:buSzPct val="100000"/>
                        <a:buFontTx/>
                        <a:buNone/>
                      </a:pPr>
                      <a:r>
                        <a:rPr kumimoji="0" lang="en-US" altLang="zh-CN" sz="1600" b="0" i="0" u="none" strike="noStrike" cap="none" normalizeH="0" baseline="0">
                          <a:ln>
                            <a:noFill/>
                          </a:ln>
                          <a:solidFill>
                            <a:srgbClr val="000000"/>
                          </a:solidFill>
                          <a:effectLst/>
                          <a:latin typeface="Times New Roman" panose="02020603050405020304" pitchFamily="18" charset="0"/>
                          <a:ea typeface="仿宋" panose="02010609060101010101" pitchFamily="49" charset="-122"/>
                        </a:rPr>
                        <a:t>Services Categories</a:t>
                      </a:r>
                      <a:endParaRPr kumimoji="0" lang="en-US" altLang="zh-CN" sz="1600" b="0" i="0" u="none" strike="noStrike" cap="none" normalizeH="0" baseline="0">
                        <a:ln>
                          <a:noFill/>
                        </a:ln>
                        <a:solidFill>
                          <a:srgbClr val="000000"/>
                        </a:solidFill>
                        <a:effectLst/>
                        <a:latin typeface="Times New Roman" panose="02020603050405020304" pitchFamily="18" charset="0"/>
                        <a:ea typeface="仿宋" panose="02010609060101010101" pitchFamily="49"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ts val="1800"/>
                        </a:lnSpc>
                        <a:spcBef>
                          <a:spcPct val="0"/>
                        </a:spcBef>
                        <a:spcAft>
                          <a:spcPct val="0"/>
                        </a:spcAft>
                        <a:buClrTx/>
                        <a:buSzPct val="100000"/>
                        <a:buFontTx/>
                        <a:buNone/>
                      </a:pPr>
                      <a:r>
                        <a:rPr kumimoji="0" lang="en-US" altLang="zh-CN" sz="1600" b="0" i="0" u="none" strike="noStrike" cap="none" normalizeH="0" baseline="0">
                          <a:ln>
                            <a:noFill/>
                          </a:ln>
                          <a:solidFill>
                            <a:srgbClr val="000000"/>
                          </a:solidFill>
                          <a:effectLst/>
                          <a:latin typeface="Times New Roman" panose="02020603050405020304" pitchFamily="18" charset="0"/>
                          <a:ea typeface="仿宋" panose="02010609060101010101" pitchFamily="49" charset="-122"/>
                        </a:rPr>
                        <a:t>Digitalization Rate (%)</a:t>
                      </a:r>
                      <a:endParaRPr kumimoji="0" lang="en-US" altLang="zh-CN" sz="1600" b="0" i="0" u="none" strike="noStrike" cap="none" normalizeH="0" baseline="0">
                        <a:ln>
                          <a:noFill/>
                        </a:ln>
                        <a:solidFill>
                          <a:srgbClr val="000000"/>
                        </a:solidFill>
                        <a:effectLst/>
                        <a:latin typeface="Times New Roman" panose="02020603050405020304" pitchFamily="18" charset="0"/>
                        <a:ea typeface="仿宋" panose="02010609060101010101" pitchFamily="49" charset="-122"/>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563">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ts val="1800"/>
                        </a:lnSpc>
                        <a:spcBef>
                          <a:spcPct val="0"/>
                        </a:spcBef>
                        <a:spcAft>
                          <a:spcPct val="0"/>
                        </a:spcAft>
                        <a:buClrTx/>
                        <a:buSzPct val="100000"/>
                        <a:buFontTx/>
                        <a:buNone/>
                      </a:pPr>
                      <a:r>
                        <a:rPr kumimoji="0" lang="en-US" altLang="zh-CN" sz="1600" b="0" i="0" u="none" strike="noStrike" cap="none" normalizeH="0" baseline="0">
                          <a:ln>
                            <a:noFill/>
                          </a:ln>
                          <a:solidFill>
                            <a:srgbClr val="000000"/>
                          </a:solidFill>
                          <a:effectLst/>
                          <a:latin typeface="Times New Roman" panose="02020603050405020304" pitchFamily="18" charset="0"/>
                          <a:ea typeface="仿宋" panose="02010609060101010101" pitchFamily="49" charset="-122"/>
                        </a:rPr>
                        <a:t>Construction</a:t>
                      </a:r>
                      <a:endParaRPr kumimoji="0" lang="en-US" altLang="zh-CN" sz="1600" b="0" i="0" u="none" strike="noStrike" cap="none" normalizeH="0" baseline="0">
                        <a:ln>
                          <a:noFill/>
                        </a:ln>
                        <a:solidFill>
                          <a:srgbClr val="000000"/>
                        </a:solidFill>
                        <a:effectLst/>
                        <a:latin typeface="Times New Roman" panose="02020603050405020304" pitchFamily="18" charset="0"/>
                        <a:ea typeface="仿宋" panose="02010609060101010101" pitchFamily="49"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ts val="1800"/>
                        </a:lnSpc>
                        <a:spcBef>
                          <a:spcPct val="0"/>
                        </a:spcBef>
                        <a:spcAft>
                          <a:spcPct val="0"/>
                        </a:spcAft>
                        <a:buClrTx/>
                        <a:buSzPct val="100000"/>
                        <a:buFontTx/>
                        <a:buNone/>
                      </a:pPr>
                      <a:r>
                        <a:rPr kumimoji="0" lang="en-US" altLang="zh-CN" sz="1600" b="0" i="0" u="none" strike="noStrike" cap="none" normalizeH="0" baseline="0">
                          <a:ln>
                            <a:noFill/>
                          </a:ln>
                          <a:solidFill>
                            <a:srgbClr val="000000"/>
                          </a:solidFill>
                          <a:effectLst/>
                          <a:latin typeface="仿宋" panose="02010609060101010101" pitchFamily="49" charset="-122"/>
                          <a:ea typeface="宋体" panose="02010600030101010101" pitchFamily="2" charset="-122"/>
                        </a:rPr>
                        <a:t>27.7</a:t>
                      </a:r>
                      <a:endParaRPr kumimoji="0" lang="en-US" altLang="zh-CN" sz="1600" b="0" i="0" u="none" strike="noStrike" cap="none" normalizeH="0" baseline="0">
                        <a:ln>
                          <a:noFill/>
                        </a:ln>
                        <a:solidFill>
                          <a:srgbClr val="000000"/>
                        </a:solidFill>
                        <a:effectLst/>
                        <a:latin typeface="仿宋" panose="02010609060101010101" pitchFamily="49" charset="-122"/>
                        <a:ea typeface="宋体" panose="02010600030101010101" pitchFamily="2" charset="-122"/>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563">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ts val="1800"/>
                        </a:lnSpc>
                        <a:spcBef>
                          <a:spcPct val="0"/>
                        </a:spcBef>
                        <a:spcAft>
                          <a:spcPct val="0"/>
                        </a:spcAft>
                        <a:buClrTx/>
                        <a:buSzPct val="100000"/>
                        <a:buFontTx/>
                        <a:buNone/>
                      </a:pPr>
                      <a:r>
                        <a:rPr kumimoji="0" lang="en-US" altLang="zh-CN" sz="1600" b="0" i="0" u="none" strike="noStrike" cap="none" normalizeH="0" baseline="0">
                          <a:ln>
                            <a:noFill/>
                          </a:ln>
                          <a:solidFill>
                            <a:srgbClr val="000000"/>
                          </a:solidFill>
                          <a:effectLst/>
                          <a:latin typeface="Times New Roman" panose="02020603050405020304" pitchFamily="18" charset="0"/>
                          <a:ea typeface="仿宋" panose="02010609060101010101" pitchFamily="49" charset="-122"/>
                        </a:rPr>
                        <a:t>Travel</a:t>
                      </a:r>
                      <a:endParaRPr kumimoji="0" lang="en-US" altLang="zh-CN" sz="1600" b="0" i="0" u="none" strike="noStrike" cap="none" normalizeH="0" baseline="0">
                        <a:ln>
                          <a:noFill/>
                        </a:ln>
                        <a:solidFill>
                          <a:srgbClr val="000000"/>
                        </a:solidFill>
                        <a:effectLst/>
                        <a:latin typeface="Times New Roman" panose="02020603050405020304" pitchFamily="18" charset="0"/>
                        <a:ea typeface="仿宋" panose="02010609060101010101" pitchFamily="49"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ts val="1800"/>
                        </a:lnSpc>
                        <a:spcBef>
                          <a:spcPct val="0"/>
                        </a:spcBef>
                        <a:spcAft>
                          <a:spcPct val="0"/>
                        </a:spcAft>
                        <a:buClrTx/>
                        <a:buSzPct val="100000"/>
                        <a:buFontTx/>
                        <a:buNone/>
                      </a:pPr>
                      <a:r>
                        <a:rPr kumimoji="0" lang="en-US" altLang="zh-CN" sz="1600" b="0" i="0" u="none" strike="noStrike" cap="none" normalizeH="0" baseline="0">
                          <a:ln>
                            <a:noFill/>
                          </a:ln>
                          <a:solidFill>
                            <a:srgbClr val="000000"/>
                          </a:solidFill>
                          <a:effectLst/>
                          <a:latin typeface="仿宋" panose="02010609060101010101" pitchFamily="49" charset="-122"/>
                          <a:ea typeface="宋体" panose="02010600030101010101" pitchFamily="2" charset="-122"/>
                        </a:rPr>
                        <a:t>32.1</a:t>
                      </a:r>
                      <a:endParaRPr kumimoji="0" lang="en-US" altLang="zh-CN" sz="1600" b="0" i="0" u="none" strike="noStrike" cap="none" normalizeH="0" baseline="0">
                        <a:ln>
                          <a:noFill/>
                        </a:ln>
                        <a:solidFill>
                          <a:srgbClr val="000000"/>
                        </a:solidFill>
                        <a:effectLst/>
                        <a:latin typeface="仿宋" panose="02010609060101010101" pitchFamily="49" charset="-122"/>
                        <a:ea typeface="宋体" panose="02010600030101010101" pitchFamily="2" charset="-122"/>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563">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ts val="1800"/>
                        </a:lnSpc>
                        <a:spcBef>
                          <a:spcPct val="0"/>
                        </a:spcBef>
                        <a:spcAft>
                          <a:spcPct val="0"/>
                        </a:spcAft>
                        <a:buClrTx/>
                        <a:buSzPct val="100000"/>
                        <a:buFontTx/>
                        <a:buNone/>
                      </a:pPr>
                      <a:r>
                        <a:rPr kumimoji="0" lang="en-US" altLang="zh-CN" sz="1600" b="0" i="0" u="none" strike="noStrike" cap="none" normalizeH="0" baseline="0">
                          <a:ln>
                            <a:noFill/>
                          </a:ln>
                          <a:solidFill>
                            <a:srgbClr val="000000"/>
                          </a:solidFill>
                          <a:effectLst/>
                          <a:latin typeface="Times New Roman" panose="02020603050405020304" pitchFamily="18" charset="0"/>
                          <a:ea typeface="仿宋" panose="02010609060101010101" pitchFamily="49" charset="-122"/>
                        </a:rPr>
                        <a:t>Transportation</a:t>
                      </a:r>
                      <a:endParaRPr kumimoji="0" lang="en-US" altLang="zh-CN" sz="1600" b="0" i="0" u="none" strike="noStrike" cap="none" normalizeH="0" baseline="0">
                        <a:ln>
                          <a:noFill/>
                        </a:ln>
                        <a:solidFill>
                          <a:srgbClr val="000000"/>
                        </a:solidFill>
                        <a:effectLst/>
                        <a:latin typeface="Times New Roman" panose="02020603050405020304" pitchFamily="18" charset="0"/>
                        <a:ea typeface="仿宋" panose="02010609060101010101" pitchFamily="49"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ts val="1800"/>
                        </a:lnSpc>
                        <a:spcBef>
                          <a:spcPct val="0"/>
                        </a:spcBef>
                        <a:spcAft>
                          <a:spcPct val="0"/>
                        </a:spcAft>
                        <a:buClrTx/>
                        <a:buSzPct val="100000"/>
                        <a:buFontTx/>
                        <a:buNone/>
                      </a:pPr>
                      <a:r>
                        <a:rPr kumimoji="0" lang="en-US" altLang="zh-CN" sz="1600" b="0" i="0" u="none" strike="noStrike" cap="none" normalizeH="0" baseline="0">
                          <a:ln>
                            <a:noFill/>
                          </a:ln>
                          <a:solidFill>
                            <a:srgbClr val="000000"/>
                          </a:solidFill>
                          <a:effectLst/>
                          <a:latin typeface="仿宋" panose="02010609060101010101" pitchFamily="49" charset="-122"/>
                          <a:ea typeface="宋体" panose="02010600030101010101" pitchFamily="2" charset="-122"/>
                        </a:rPr>
                        <a:t>39.7</a:t>
                      </a:r>
                      <a:endParaRPr kumimoji="0" lang="en-US" altLang="zh-CN" sz="1600" b="0" i="0" u="none" strike="noStrike" cap="none" normalizeH="0" baseline="0">
                        <a:ln>
                          <a:noFill/>
                        </a:ln>
                        <a:solidFill>
                          <a:srgbClr val="000000"/>
                        </a:solidFill>
                        <a:effectLst/>
                        <a:latin typeface="仿宋" panose="02010609060101010101" pitchFamily="49" charset="-122"/>
                        <a:ea typeface="宋体" panose="02010600030101010101" pitchFamily="2" charset="-122"/>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563">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ts val="1800"/>
                        </a:lnSpc>
                        <a:spcBef>
                          <a:spcPct val="0"/>
                        </a:spcBef>
                        <a:spcAft>
                          <a:spcPct val="0"/>
                        </a:spcAft>
                        <a:buClrTx/>
                        <a:buSzPct val="100000"/>
                        <a:buFontTx/>
                        <a:buNone/>
                      </a:pPr>
                      <a:r>
                        <a:rPr kumimoji="0" lang="en-US" altLang="zh-CN" sz="1600" b="0" i="0" u="none" strike="noStrike" cap="none" normalizeH="0" baseline="0">
                          <a:ln>
                            <a:noFill/>
                          </a:ln>
                          <a:solidFill>
                            <a:srgbClr val="000000"/>
                          </a:solidFill>
                          <a:effectLst/>
                          <a:latin typeface="Times New Roman" panose="02020603050405020304" pitchFamily="18" charset="0"/>
                          <a:ea typeface="仿宋" panose="02010609060101010101" pitchFamily="49" charset="-122"/>
                        </a:rPr>
                        <a:t>Maintenance and repair services</a:t>
                      </a:r>
                      <a:endParaRPr kumimoji="0" lang="en-US" altLang="zh-CN" sz="1600" b="0" i="0" u="none" strike="noStrike" cap="none" normalizeH="0" baseline="0">
                        <a:ln>
                          <a:noFill/>
                        </a:ln>
                        <a:solidFill>
                          <a:srgbClr val="000000"/>
                        </a:solidFill>
                        <a:effectLst/>
                        <a:latin typeface="Times New Roman" panose="02020603050405020304" pitchFamily="18" charset="0"/>
                        <a:ea typeface="仿宋" panose="02010609060101010101" pitchFamily="49"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ts val="1800"/>
                        </a:lnSpc>
                        <a:spcBef>
                          <a:spcPct val="0"/>
                        </a:spcBef>
                        <a:spcAft>
                          <a:spcPct val="0"/>
                        </a:spcAft>
                        <a:buClrTx/>
                        <a:buSzPct val="100000"/>
                        <a:buFontTx/>
                        <a:buNone/>
                      </a:pPr>
                      <a:r>
                        <a:rPr kumimoji="0" lang="en-US" altLang="zh-CN" sz="1600" b="0" i="0" u="none" strike="noStrike" cap="none" normalizeH="0" baseline="0">
                          <a:ln>
                            <a:noFill/>
                          </a:ln>
                          <a:solidFill>
                            <a:srgbClr val="000000"/>
                          </a:solidFill>
                          <a:effectLst/>
                          <a:latin typeface="仿宋" panose="02010609060101010101" pitchFamily="49" charset="-122"/>
                          <a:ea typeface="宋体" panose="02010600030101010101" pitchFamily="2" charset="-122"/>
                        </a:rPr>
                        <a:t>32.0</a:t>
                      </a:r>
                      <a:endParaRPr kumimoji="0" lang="en-US" altLang="zh-CN" sz="1600" b="0" i="0" u="none" strike="noStrike" cap="none" normalizeH="0" baseline="0">
                        <a:ln>
                          <a:noFill/>
                        </a:ln>
                        <a:solidFill>
                          <a:srgbClr val="000000"/>
                        </a:solidFill>
                        <a:effectLst/>
                        <a:latin typeface="仿宋" panose="02010609060101010101" pitchFamily="49" charset="-122"/>
                        <a:ea typeface="宋体" panose="02010600030101010101" pitchFamily="2" charset="-122"/>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563">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ts val="1800"/>
                        </a:lnSpc>
                        <a:spcBef>
                          <a:spcPct val="0"/>
                        </a:spcBef>
                        <a:spcAft>
                          <a:spcPct val="0"/>
                        </a:spcAft>
                        <a:buClrTx/>
                        <a:buSzPct val="100000"/>
                        <a:buFontTx/>
                        <a:buNone/>
                      </a:pPr>
                      <a:r>
                        <a:rPr kumimoji="0" lang="en-US" altLang="zh-CN" sz="1600" b="0" i="0" u="none" strike="noStrike" cap="none" normalizeH="0" baseline="0">
                          <a:ln>
                            <a:noFill/>
                          </a:ln>
                          <a:solidFill>
                            <a:srgbClr val="000000"/>
                          </a:solidFill>
                          <a:effectLst/>
                          <a:latin typeface="Times New Roman" panose="02020603050405020304" pitchFamily="18" charset="0"/>
                          <a:ea typeface="仿宋" panose="02010609060101010101" pitchFamily="49" charset="-122"/>
                        </a:rPr>
                        <a:t>Processing services</a:t>
                      </a:r>
                      <a:endParaRPr kumimoji="0" lang="en-US" altLang="zh-CN" sz="1600" b="0" i="0" u="none" strike="noStrike" cap="none" normalizeH="0" baseline="0">
                        <a:ln>
                          <a:noFill/>
                        </a:ln>
                        <a:solidFill>
                          <a:srgbClr val="000000"/>
                        </a:solidFill>
                        <a:effectLst/>
                        <a:latin typeface="Times New Roman" panose="02020603050405020304" pitchFamily="18" charset="0"/>
                        <a:ea typeface="仿宋" panose="02010609060101010101" pitchFamily="49"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ts val="1800"/>
                        </a:lnSpc>
                        <a:spcBef>
                          <a:spcPct val="0"/>
                        </a:spcBef>
                        <a:spcAft>
                          <a:spcPct val="0"/>
                        </a:spcAft>
                        <a:buClrTx/>
                        <a:buSzPct val="100000"/>
                        <a:buFontTx/>
                        <a:buNone/>
                      </a:pPr>
                      <a:r>
                        <a:rPr kumimoji="0" lang="en-US" altLang="zh-CN" sz="1600" b="0" i="0" u="none" strike="noStrike" cap="none" normalizeH="0" baseline="0">
                          <a:ln>
                            <a:noFill/>
                          </a:ln>
                          <a:solidFill>
                            <a:srgbClr val="000000"/>
                          </a:solidFill>
                          <a:effectLst/>
                          <a:latin typeface="仿宋" panose="02010609060101010101" pitchFamily="49" charset="-122"/>
                          <a:ea typeface="宋体" panose="02010600030101010101" pitchFamily="2" charset="-122"/>
                        </a:rPr>
                        <a:t>22.4</a:t>
                      </a:r>
                      <a:endParaRPr kumimoji="0" lang="en-US" altLang="zh-CN" sz="1600" b="0" i="0" u="none" strike="noStrike" cap="none" normalizeH="0" baseline="0">
                        <a:ln>
                          <a:noFill/>
                        </a:ln>
                        <a:solidFill>
                          <a:srgbClr val="000000"/>
                        </a:solidFill>
                        <a:effectLst/>
                        <a:latin typeface="仿宋" panose="02010609060101010101" pitchFamily="49" charset="-122"/>
                        <a:ea typeface="宋体" panose="02010600030101010101" pitchFamily="2" charset="-122"/>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563">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ts val="1800"/>
                        </a:lnSpc>
                        <a:spcBef>
                          <a:spcPct val="0"/>
                        </a:spcBef>
                        <a:spcAft>
                          <a:spcPct val="0"/>
                        </a:spcAft>
                        <a:buClrTx/>
                        <a:buSzPct val="100000"/>
                        <a:buFontTx/>
                        <a:buNone/>
                      </a:pPr>
                      <a:r>
                        <a:rPr kumimoji="0" lang="en-US" altLang="zh-CN" sz="1600" b="0" i="0" u="none" strike="noStrike" cap="none" normalizeH="0" baseline="0">
                          <a:ln>
                            <a:noFill/>
                          </a:ln>
                          <a:solidFill>
                            <a:srgbClr val="000000"/>
                          </a:solidFill>
                          <a:effectLst/>
                          <a:latin typeface="Times New Roman" panose="02020603050405020304" pitchFamily="18" charset="0"/>
                          <a:ea typeface="仿宋" panose="02010609060101010101" pitchFamily="49" charset="-122"/>
                        </a:rPr>
                        <a:t>Government services</a:t>
                      </a:r>
                      <a:endParaRPr kumimoji="0" lang="en-US" altLang="zh-CN" sz="1600" b="0" i="0" u="none" strike="noStrike" cap="none" normalizeH="0" baseline="0">
                        <a:ln>
                          <a:noFill/>
                        </a:ln>
                        <a:solidFill>
                          <a:srgbClr val="000000"/>
                        </a:solidFill>
                        <a:effectLst/>
                        <a:latin typeface="Times New Roman" panose="02020603050405020304" pitchFamily="18" charset="0"/>
                        <a:ea typeface="仿宋" panose="02010609060101010101" pitchFamily="49"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ts val="1800"/>
                        </a:lnSpc>
                        <a:spcBef>
                          <a:spcPct val="0"/>
                        </a:spcBef>
                        <a:spcAft>
                          <a:spcPct val="0"/>
                        </a:spcAft>
                        <a:buClrTx/>
                        <a:buSzPct val="100000"/>
                        <a:buFontTx/>
                        <a:buNone/>
                      </a:pPr>
                      <a:r>
                        <a:rPr kumimoji="0" lang="en-US" altLang="zh-CN" sz="1600" b="0" i="0" u="none" strike="noStrike" cap="none" normalizeH="0" baseline="0">
                          <a:ln>
                            <a:noFill/>
                          </a:ln>
                          <a:solidFill>
                            <a:srgbClr val="000000"/>
                          </a:solidFill>
                          <a:effectLst/>
                          <a:latin typeface="仿宋" panose="02010609060101010101" pitchFamily="49" charset="-122"/>
                          <a:ea typeface="宋体" panose="02010600030101010101" pitchFamily="2" charset="-122"/>
                        </a:rPr>
                        <a:t>36.2</a:t>
                      </a:r>
                      <a:endParaRPr kumimoji="0" lang="en-US" altLang="zh-CN" sz="1600" b="0" i="0" u="none" strike="noStrike" cap="none" normalizeH="0" baseline="0">
                        <a:ln>
                          <a:noFill/>
                        </a:ln>
                        <a:solidFill>
                          <a:srgbClr val="000000"/>
                        </a:solidFill>
                        <a:effectLst/>
                        <a:latin typeface="仿宋" panose="02010609060101010101" pitchFamily="49" charset="-122"/>
                        <a:ea typeface="宋体" panose="02010600030101010101" pitchFamily="2" charset="-122"/>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3037" name="Rectangle 1"/>
          <p:cNvSpPr/>
          <p:nvPr/>
        </p:nvSpPr>
        <p:spPr>
          <a:xfrm>
            <a:off x="2428875" y="0"/>
            <a:ext cx="4406900" cy="523875"/>
          </a:xfrm>
          <a:prstGeom prst="rect">
            <a:avLst/>
          </a:prstGeom>
          <a:no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a:spcBef>
                <a:spcPct val="0"/>
              </a:spcBef>
              <a:buSzPct val="100000"/>
              <a:buNone/>
            </a:pPr>
            <a:r>
              <a:rPr lang="en-US" altLang="zh-CN" sz="1800" dirty="0">
                <a:solidFill>
                  <a:srgbClr val="000000"/>
                </a:solidFill>
                <a:latin typeface="Calibri" panose="020F0502020204030204" pitchFamily="34" charset="0"/>
                <a:cs typeface="Calibri" panose="020F0502020204030204" pitchFamily="34" charset="0"/>
              </a:rPr>
              <a:t>Digitalization rate of District A digitally-undeliverable services, 2019</a:t>
            </a:r>
            <a:endParaRPr lang="en-US" altLang="zh-CN" sz="1800" dirty="0">
              <a:solidFill>
                <a:srgbClr val="000000"/>
              </a:solidFill>
              <a:latin typeface="Calibri" panose="020F0502020204030204" pitchFamily="34" charset="0"/>
              <a:ea typeface="Calibri" panose="020F0502020204030204" pitchFamily="34" charset="0"/>
            </a:endParaRPr>
          </a:p>
        </p:txBody>
      </p:sp>
      <p:graphicFrame>
        <p:nvGraphicFramePr>
          <p:cNvPr id="19485" name="表格 5"/>
          <p:cNvGraphicFramePr>
            <a:graphicFrameLocks noGrp="1"/>
          </p:cNvGraphicFramePr>
          <p:nvPr/>
        </p:nvGraphicFramePr>
        <p:xfrm>
          <a:off x="900113" y="3524250"/>
          <a:ext cx="6937375" cy="2560638"/>
        </p:xfrm>
        <a:graphic>
          <a:graphicData uri="http://schemas.openxmlformats.org/drawingml/2006/table">
            <a:tbl>
              <a:tblPr/>
              <a:tblGrid>
                <a:gridCol w="2728585"/>
                <a:gridCol w="1773581"/>
                <a:gridCol w="2435209"/>
              </a:tblGrid>
              <a:tr h="213387">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First level ratio (%)</a:t>
                      </a:r>
                      <a:endPar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Second level ratio (%)</a:t>
                      </a:r>
                      <a:endPar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387">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Total import and export value</a:t>
                      </a:r>
                      <a:endPar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100</a:t>
                      </a:r>
                      <a:endPar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387">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 Trade value of digital goods</a:t>
                      </a:r>
                      <a:endPar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16.4 </a:t>
                      </a:r>
                      <a:endPar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100</a:t>
                      </a:r>
                      <a:endPar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387">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I.i Cross-border e-commerce</a:t>
                      </a:r>
                      <a:endPar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6.5 </a:t>
                      </a:r>
                      <a:endPar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387">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I.ii Digital hardware trade</a:t>
                      </a:r>
                      <a:endPar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93.5</a:t>
                      </a:r>
                      <a:endPar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387">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II. Trade value of digital service</a:t>
                      </a:r>
                      <a:endPar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83.6</a:t>
                      </a:r>
                      <a:endPar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100</a:t>
                      </a:r>
                      <a:endPar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773">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400" b="0" i="0" u="none" strike="noStrike"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II.i</a:t>
                      </a:r>
                      <a:r>
                        <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Telecommunications, information and computer service</a:t>
                      </a:r>
                      <a:endPar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9.9</a:t>
                      </a:r>
                      <a:endPar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773">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II.ii Services supported by ICT technology</a:t>
                      </a:r>
                      <a:endPar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28.6 </a:t>
                      </a:r>
                      <a:endPar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773">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Pct val="100000"/>
                        <a:buFontTx/>
                        <a:buNone/>
                      </a:pPr>
                      <a:r>
                        <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II.iii Services enabled by ICT technology</a:t>
                      </a:r>
                      <a:endPar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61.5 </a:t>
                      </a:r>
                      <a:endPar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3080" name="Rectangle 2"/>
          <p:cNvSpPr/>
          <p:nvPr/>
        </p:nvSpPr>
        <p:spPr>
          <a:xfrm>
            <a:off x="2882900" y="3000375"/>
            <a:ext cx="3490913" cy="523875"/>
          </a:xfrm>
          <a:prstGeom prst="rect">
            <a:avLst/>
          </a:prstGeom>
          <a:no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a:spcBef>
                <a:spcPct val="0"/>
              </a:spcBef>
              <a:buSzPct val="100000"/>
              <a:buNone/>
            </a:pPr>
            <a:r>
              <a:rPr lang="en-US" altLang="zh-CN" sz="1800" dirty="0">
                <a:cs typeface="Arial" panose="020B0604020202020204" pitchFamily="34" charset="0"/>
              </a:rPr>
              <a:t>Structure ratio of District A digital trade value, 2019</a:t>
            </a:r>
            <a:endParaRPr lang="en-US" altLang="zh-CN" sz="1800" dirty="0">
              <a:ea typeface="Arial" panose="020B0604020202020204" pitchFamily="34" charset="0"/>
            </a:endParaRP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6"/>
          <p:cNvSpPr txBox="1">
            <a:spLocks noGrp="1"/>
          </p:cNvSpPr>
          <p:nvPr>
            <p:ph type="sldNum" sz="quarter" idx="12"/>
          </p:nvPr>
        </p:nvSpPr>
        <p:spPr>
          <a:xfrm>
            <a:off x="7667625" y="6373813"/>
            <a:ext cx="2133600" cy="476250"/>
          </a:xfrm>
          <a:ln/>
        </p:spPr>
        <p:txBody>
          <a:bodyPr/>
          <a:p>
            <a:pPr marL="0" indent="0" eaLnBrk="1" hangingPunct="1">
              <a:spcBef>
                <a:spcPct val="0"/>
              </a:spcBef>
              <a:buSzPct val="100000"/>
              <a:buNone/>
            </a:pPr>
            <a:fld id="{9A0DB2DC-4C9A-4742-B13C-FB6460FD3503}" type="slidenum">
              <a:rPr lang="en-US" altLang="zh-CN" sz="1400" dirty="0">
                <a:cs typeface="Arial" panose="020B0604020202020204" pitchFamily="34" charset="0"/>
              </a:rPr>
            </a:fld>
            <a:endParaRPr lang="en-US" altLang="zh-CN" sz="1400" dirty="0">
              <a:ea typeface="Arial" panose="020B0604020202020204" pitchFamily="34" charset="0"/>
              <a:cs typeface="Arial" panose="020B0604020202020204" pitchFamily="34" charset="0"/>
            </a:endParaRPr>
          </a:p>
        </p:txBody>
      </p:sp>
      <p:sp>
        <p:nvSpPr>
          <p:cNvPr id="44035" name="TextBox 2"/>
          <p:cNvSpPr/>
          <p:nvPr/>
        </p:nvSpPr>
        <p:spPr>
          <a:xfrm>
            <a:off x="250825" y="1257300"/>
            <a:ext cx="8642350" cy="5600700"/>
          </a:xfrm>
          <a:prstGeom prst="rect">
            <a:avLst/>
          </a:prstGeom>
          <a:noFill/>
          <a:ln w="9525" cap="flat" cmpd="sng">
            <a:solidFill>
              <a:srgbClr val="FF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457200" algn="just" eaLnBrk="1" hangingPunct="1">
              <a:lnSpc>
                <a:spcPct val="150000"/>
              </a:lnSpc>
              <a:spcBef>
                <a:spcPct val="0"/>
              </a:spcBef>
              <a:buSzPct val="100000"/>
              <a:buNone/>
            </a:pPr>
            <a:r>
              <a:rPr lang="en-US" altLang="zh-CN" sz="1600" dirty="0">
                <a:cs typeface="Arial" panose="020B0604020202020204" pitchFamily="34" charset="0"/>
              </a:rPr>
              <a:t>Since the launch of the cross-border e-commerce pilot in 2013, China Customs(“Customs”) has gradually explored the formation of the current statistical system for cross-border e-commerce. The Customs statistics of cross-border e-commerce are mainly from the cross-border e-commerce management platform.</a:t>
            </a:r>
            <a:endParaRPr lang="en-US" altLang="zh-CN" sz="1600" dirty="0">
              <a:cs typeface="Arial" panose="020B0604020202020204" pitchFamily="34" charset="0"/>
            </a:endParaRPr>
          </a:p>
          <a:p>
            <a:pPr marL="0" lvl="0" indent="457200" algn="just" eaLnBrk="1" hangingPunct="1">
              <a:lnSpc>
                <a:spcPct val="150000"/>
              </a:lnSpc>
              <a:spcBef>
                <a:spcPct val="0"/>
              </a:spcBef>
              <a:buSzPct val="100000"/>
              <a:buNone/>
            </a:pPr>
            <a:r>
              <a:rPr lang="en-US" altLang="zh-CN" sz="1600" dirty="0">
                <a:cs typeface="Arial" panose="020B0604020202020204" pitchFamily="34" charset="0"/>
              </a:rPr>
              <a:t>From 2021, the statistics scheme of "full-caliber cross-border e-commerce commercial activities" will be implemented. The scheme is designed as follows (Lu Haisheng, Fang Zheng, and Zhang Jiaguo, 2021): taking e-commerce platforms as the main investigation objects,  by the means of combining administrative records, platform surveys and big data analysis, comprehensively count the import and export scale of cross-border e-commerce goods or articles, and accurately measure the scale ratio of multiple import and export channels, such as Customs cross-border e-commerce clearance platform, general cargo (including import preparation warehouses and export overseas warehouses), mail packages, express mail, to reflect the development of China's cross-border e-commerce business in a multi-dimensional and comprehensive manner.</a:t>
            </a:r>
            <a:endParaRPr lang="en-US" altLang="zh-CN" sz="1600" dirty="0">
              <a:ea typeface="Arial" panose="020B0604020202020204" pitchFamily="34" charset="0"/>
            </a:endParaRPr>
          </a:p>
        </p:txBody>
      </p:sp>
      <p:sp>
        <p:nvSpPr>
          <p:cNvPr id="44036" name="TextBox 3"/>
          <p:cNvSpPr/>
          <p:nvPr/>
        </p:nvSpPr>
        <p:spPr>
          <a:xfrm>
            <a:off x="1979613" y="260350"/>
            <a:ext cx="4956175" cy="461963"/>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SzPct val="100000"/>
              <a:buNone/>
            </a:pPr>
            <a:r>
              <a:rPr lang="en-US" altLang="zh-CN" sz="2400" dirty="0">
                <a:cs typeface="Arial" panose="020B0604020202020204" pitchFamily="34" charset="0"/>
              </a:rPr>
              <a:t>China Customs’ Cross-Border E-Commerce Statistics</a:t>
            </a:r>
            <a:endParaRPr lang="en-US" altLang="zh-CN" sz="2400" dirty="0">
              <a:ea typeface="Arial" panose="020B0604020202020204" pitchFamily="34" charset="0"/>
            </a:endParaRP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6"/>
          <p:cNvSpPr txBox="1">
            <a:spLocks noGrp="1"/>
          </p:cNvSpPr>
          <p:nvPr>
            <p:ph type="sldNum" sz="quarter" idx="12"/>
          </p:nvPr>
        </p:nvSpPr>
        <p:spPr>
          <a:xfrm>
            <a:off x="7753350" y="6265863"/>
            <a:ext cx="2133600" cy="476250"/>
          </a:xfrm>
          <a:ln/>
        </p:spPr>
        <p:txBody>
          <a:bodyPr/>
          <a:p>
            <a:pPr marL="0" indent="0" eaLnBrk="1" hangingPunct="1">
              <a:spcBef>
                <a:spcPct val="0"/>
              </a:spcBef>
              <a:buSzPct val="100000"/>
              <a:buNone/>
            </a:pPr>
            <a:fld id="{9A0DB2DC-4C9A-4742-B13C-FB6460FD3503}" type="slidenum">
              <a:rPr lang="en-US" altLang="zh-CN" sz="1400" dirty="0">
                <a:cs typeface="Arial" panose="020B0604020202020204" pitchFamily="34" charset="0"/>
              </a:rPr>
            </a:fld>
            <a:endParaRPr lang="en-US" altLang="zh-CN" sz="1400" dirty="0">
              <a:ea typeface="Arial" panose="020B0604020202020204" pitchFamily="34" charset="0"/>
              <a:cs typeface="Arial" panose="020B0604020202020204" pitchFamily="34" charset="0"/>
            </a:endParaRPr>
          </a:p>
        </p:txBody>
      </p:sp>
      <p:sp>
        <p:nvSpPr>
          <p:cNvPr id="45059" name="TextBox 2"/>
          <p:cNvSpPr/>
          <p:nvPr/>
        </p:nvSpPr>
        <p:spPr>
          <a:xfrm>
            <a:off x="323850" y="571500"/>
            <a:ext cx="8496300" cy="5673725"/>
          </a:xfrm>
          <a:prstGeom prst="rect">
            <a:avLst/>
          </a:prstGeom>
          <a:noFill/>
          <a:ln w="9525" cap="flat" cmpd="sng">
            <a:solidFill>
              <a:srgbClr val="FF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457200" algn="just" eaLnBrk="1" hangingPunct="1">
              <a:lnSpc>
                <a:spcPct val="150000"/>
              </a:lnSpc>
              <a:spcBef>
                <a:spcPct val="0"/>
              </a:spcBef>
              <a:buSzPct val="100000"/>
              <a:buNone/>
            </a:pPr>
            <a:r>
              <a:rPr lang="en-US" altLang="zh-CN" sz="1600" dirty="0">
                <a:cs typeface="Arial" panose="020B0604020202020204" pitchFamily="34" charset="0"/>
              </a:rPr>
              <a:t>July 13, 2021, the General Administration of Customs spokesman announced in the first half of 2021 import and export situation press conference: According to preliminary statistics from Customs, the first half of 2021, China's cross-border e-commerce sustains good development momentum in import and export trade with a trade value of 886.7 billion CNY, increasing 28.6% year-on-year. Of which, exports 603.6 billion CNY with an increase of  44.1%; imports 283.1 billion CNY with an increase of 4.6%.</a:t>
            </a:r>
            <a:endParaRPr lang="en-US" altLang="zh-CN" sz="1600" dirty="0">
              <a:cs typeface="Arial" panose="020B0604020202020204" pitchFamily="34" charset="0"/>
            </a:endParaRPr>
          </a:p>
          <a:p>
            <a:pPr marL="0" lvl="0" indent="457200" algn="just" eaLnBrk="1" hangingPunct="1">
              <a:lnSpc>
                <a:spcPct val="150000"/>
              </a:lnSpc>
              <a:spcBef>
                <a:spcPct val="0"/>
              </a:spcBef>
              <a:buSzPct val="100000"/>
              <a:buNone/>
            </a:pPr>
            <a:r>
              <a:rPr lang="en-US" altLang="zh-CN" sz="1600" dirty="0">
                <a:cs typeface="Arial" panose="020B0604020202020204" pitchFamily="34" charset="0"/>
              </a:rPr>
              <a:t>Due to the innovation, openness and ambiguity of cross-border e-commerce as a new industry itself, its diversified types of models, fragmented trade batches and short chain of business processes are very different from the traditional trade industry. At present, China Customs' cross-border e-commerce data are of poor cleanliness, with incomplete information on classification indicators such as goods type, trade target countries and domestic shipping/receiving places, so it is not yet possible to provide segmented indicator data like traditional trade statistics, and the statistical system of cross-border e-commerce needs to be further improved.</a:t>
            </a:r>
            <a:endParaRPr lang="en-US" altLang="zh-CN" sz="1600" dirty="0">
              <a:ea typeface="Arial" panose="020B0604020202020204" pitchFamily="34" charset="0"/>
            </a:endParaRP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6"/>
          <p:cNvSpPr txBox="1">
            <a:spLocks noGrp="1"/>
          </p:cNvSpPr>
          <p:nvPr>
            <p:ph type="sldNum" sz="quarter" idx="12"/>
          </p:nvPr>
        </p:nvSpPr>
        <p:spPr>
          <a:xfrm>
            <a:off x="457200" y="6245225"/>
            <a:ext cx="2133600" cy="476250"/>
          </a:xfrm>
          <a:ln/>
        </p:spPr>
        <p:txBody>
          <a:bodyPr/>
          <a:p>
            <a:pPr marL="0" indent="0" eaLnBrk="1" hangingPunct="1">
              <a:spcBef>
                <a:spcPct val="0"/>
              </a:spcBef>
              <a:buSzPct val="100000"/>
              <a:buNone/>
            </a:pPr>
            <a:fld id="{9A0DB2DC-4C9A-4742-B13C-FB6460FD3503}" type="slidenum">
              <a:rPr lang="en-US" altLang="zh-CN" sz="1400" dirty="0">
                <a:cs typeface="Arial" panose="020B0604020202020204" pitchFamily="34" charset="0"/>
              </a:rPr>
            </a:fld>
            <a:endParaRPr lang="en-US" altLang="zh-CN" sz="1400" dirty="0">
              <a:ea typeface="Arial" panose="020B0604020202020204" pitchFamily="34" charset="0"/>
              <a:cs typeface="Arial" panose="020B0604020202020204" pitchFamily="34" charset="0"/>
            </a:endParaRPr>
          </a:p>
        </p:txBody>
      </p:sp>
      <p:sp>
        <p:nvSpPr>
          <p:cNvPr id="46083" name="矩形 2"/>
          <p:cNvSpPr/>
          <p:nvPr/>
        </p:nvSpPr>
        <p:spPr>
          <a:xfrm>
            <a:off x="323850" y="142875"/>
            <a:ext cx="8640763" cy="1128713"/>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lnSpc>
                <a:spcPct val="150000"/>
              </a:lnSpc>
              <a:spcBef>
                <a:spcPct val="0"/>
              </a:spcBef>
              <a:buSzPct val="100000"/>
              <a:buNone/>
            </a:pPr>
            <a:r>
              <a:rPr lang="en-US" altLang="zh-CN" sz="2000" dirty="0">
                <a:cs typeface="Arial" panose="020B0604020202020204" pitchFamily="34" charset="0"/>
              </a:rPr>
              <a:t>Deep thinking and comments</a:t>
            </a:r>
            <a:endParaRPr lang="en-US" altLang="zh-CN" sz="2000" dirty="0">
              <a:cs typeface="Arial" panose="020B0604020202020204" pitchFamily="34" charset="0"/>
            </a:endParaRPr>
          </a:p>
          <a:p>
            <a:pPr marL="0" lvl="0" indent="0" algn="ctr" eaLnBrk="1" hangingPunct="1">
              <a:lnSpc>
                <a:spcPct val="150000"/>
              </a:lnSpc>
              <a:spcBef>
                <a:spcPct val="0"/>
              </a:spcBef>
              <a:buSzPct val="100000"/>
              <a:buNone/>
            </a:pPr>
            <a:r>
              <a:rPr lang="en-US" altLang="zh-CN" sz="2000" dirty="0">
                <a:cs typeface="Arial" panose="020B0604020202020204" pitchFamily="34" charset="0"/>
              </a:rPr>
              <a:t>— To align or not to align with international statistical norms？ How to align？</a:t>
            </a:r>
            <a:endParaRPr lang="en-US" altLang="zh-CN" sz="2000" dirty="0">
              <a:ea typeface="Arial" panose="020B0604020202020204" pitchFamily="34" charset="0"/>
            </a:endParaRPr>
          </a:p>
        </p:txBody>
      </p:sp>
      <p:sp>
        <p:nvSpPr>
          <p:cNvPr id="46084" name="TextBox 3"/>
          <p:cNvSpPr/>
          <p:nvPr/>
        </p:nvSpPr>
        <p:spPr>
          <a:xfrm>
            <a:off x="214313" y="1357313"/>
            <a:ext cx="4857750" cy="5216525"/>
          </a:xfrm>
          <a:prstGeom prst="rect">
            <a:avLst/>
          </a:prstGeom>
          <a:solidFill>
            <a:srgbClr val="ABF3C3"/>
          </a:solid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just" eaLnBrk="1" hangingPunct="1">
              <a:lnSpc>
                <a:spcPct val="150000"/>
              </a:lnSpc>
              <a:spcBef>
                <a:spcPct val="0"/>
              </a:spcBef>
              <a:buSzPct val="100000"/>
              <a:buNone/>
            </a:pPr>
            <a:r>
              <a:rPr lang="en-US" altLang="zh-CN" sz="1200" dirty="0">
                <a:cs typeface="Arial" panose="020B0604020202020204" pitchFamily="34" charset="0"/>
              </a:rPr>
              <a:t>        China's digital trade measurement should be aligned with international statistical norms, otherwise there will be disadvantages to the development of open economy. However, it’s not a unilateral recognition for China to align with international norms, but should be a integration between China and international norms. This means that China could also participate in the development of international statistical norms.</a:t>
            </a:r>
            <a:endParaRPr lang="en-US" altLang="zh-CN" sz="1200" dirty="0">
              <a:cs typeface="Arial" panose="020B0604020202020204" pitchFamily="34" charset="0"/>
            </a:endParaRPr>
          </a:p>
          <a:p>
            <a:pPr marL="0" lvl="0" indent="0" algn="just" eaLnBrk="1" hangingPunct="1">
              <a:lnSpc>
                <a:spcPct val="150000"/>
              </a:lnSpc>
              <a:spcBef>
                <a:spcPct val="0"/>
              </a:spcBef>
              <a:buSzPct val="100000"/>
              <a:buNone/>
            </a:pPr>
            <a:r>
              <a:rPr lang="en-US" altLang="zh-CN" sz="1200" dirty="0">
                <a:cs typeface="Arial" panose="020B0604020202020204" pitchFamily="34" charset="0"/>
              </a:rPr>
              <a:t>        The manual still needs to be improved by WTO members working together with experts from international organizations.</a:t>
            </a:r>
            <a:endParaRPr lang="en-US" altLang="zh-CN" sz="1200" dirty="0">
              <a:cs typeface="Arial" panose="020B0604020202020204" pitchFamily="34" charset="0"/>
            </a:endParaRPr>
          </a:p>
          <a:p>
            <a:pPr marL="0" lvl="0" indent="0" algn="just" eaLnBrk="1" hangingPunct="1">
              <a:lnSpc>
                <a:spcPct val="150000"/>
              </a:lnSpc>
              <a:spcBef>
                <a:spcPct val="0"/>
              </a:spcBef>
              <a:buSzPct val="100000"/>
              <a:buNone/>
            </a:pPr>
            <a:r>
              <a:rPr lang="en-US" altLang="zh-CN" sz="1200" dirty="0">
                <a:cs typeface="Arial" panose="020B0604020202020204" pitchFamily="34" charset="0"/>
              </a:rPr>
              <a:t>        Though China has already gained some participation in the customs system of cross-border e-commerce statistics, it still needs to be involved in the development of international norms in digital services trade statistics.</a:t>
            </a:r>
            <a:endParaRPr lang="en-US" altLang="zh-CN" sz="1200" dirty="0">
              <a:cs typeface="Arial" panose="020B0604020202020204" pitchFamily="34" charset="0"/>
            </a:endParaRPr>
          </a:p>
          <a:p>
            <a:pPr marL="0" lvl="0" indent="0" algn="just" eaLnBrk="1" hangingPunct="1">
              <a:lnSpc>
                <a:spcPct val="150000"/>
              </a:lnSpc>
              <a:spcBef>
                <a:spcPct val="0"/>
              </a:spcBef>
              <a:buSzPct val="100000"/>
              <a:buNone/>
            </a:pPr>
            <a:r>
              <a:rPr lang="en-US" altLang="zh-CN" sz="1200" dirty="0">
                <a:cs typeface="Arial" panose="020B0604020202020204" pitchFamily="34" charset="0"/>
              </a:rPr>
              <a:t>        As a large digital trade country with a broad market, rich business categories and huge business value, China is fully capable of exploring digital trade statistics methods with its own characteristics and developing its theories, so as to provide Chinese solutions for international digital trade measurement for the international community to choose from.</a:t>
            </a:r>
            <a:endParaRPr lang="en-US" altLang="zh-CN" sz="1200" dirty="0">
              <a:cs typeface="Arial" panose="020B0604020202020204" pitchFamily="34" charset="0"/>
            </a:endParaRPr>
          </a:p>
          <a:p>
            <a:pPr marL="0" lvl="0" indent="0" eaLnBrk="1" hangingPunct="1">
              <a:spcBef>
                <a:spcPct val="0"/>
              </a:spcBef>
              <a:buSzPct val="100000"/>
              <a:buNone/>
            </a:pPr>
            <a:endParaRPr lang="zh-CN" altLang="en-US" sz="1800" dirty="0">
              <a:ea typeface="Arial" panose="020B0604020202020204" pitchFamily="34" charset="0"/>
            </a:endParaRPr>
          </a:p>
        </p:txBody>
      </p:sp>
      <p:sp>
        <p:nvSpPr>
          <p:cNvPr id="46085" name="TextBox 4"/>
          <p:cNvSpPr/>
          <p:nvPr/>
        </p:nvSpPr>
        <p:spPr>
          <a:xfrm>
            <a:off x="5286375" y="3214688"/>
            <a:ext cx="714375" cy="461962"/>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SzPct val="100000"/>
              <a:buNone/>
            </a:pPr>
            <a:r>
              <a:rPr lang="en-US" altLang="zh-CN" sz="2400" dirty="0">
                <a:cs typeface="Arial" panose="020B0604020202020204" pitchFamily="34" charset="0"/>
              </a:rPr>
              <a:t>OR</a:t>
            </a:r>
            <a:endParaRPr lang="en-US" altLang="zh-CN" sz="2400" dirty="0">
              <a:ea typeface="Arial" panose="020B0604020202020204" pitchFamily="34" charset="0"/>
            </a:endParaRPr>
          </a:p>
        </p:txBody>
      </p:sp>
      <p:sp>
        <p:nvSpPr>
          <p:cNvPr id="46086" name="TextBox 5"/>
          <p:cNvSpPr/>
          <p:nvPr/>
        </p:nvSpPr>
        <p:spPr>
          <a:xfrm>
            <a:off x="5989638" y="1244600"/>
            <a:ext cx="2963862" cy="3751263"/>
          </a:xfrm>
          <a:prstGeom prst="rect">
            <a:avLst/>
          </a:prstGeom>
          <a:solidFill>
            <a:srgbClr val="D1D1F0"/>
          </a:solid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457200" algn="just" eaLnBrk="1" hangingPunct="1">
              <a:lnSpc>
                <a:spcPct val="150000"/>
              </a:lnSpc>
              <a:spcBef>
                <a:spcPct val="0"/>
              </a:spcBef>
              <a:buSzPct val="100000"/>
              <a:buNone/>
            </a:pPr>
            <a:r>
              <a:rPr lang="en-US" altLang="zh-CN" sz="1300" dirty="0">
                <a:cs typeface="Arial" panose="020B0604020202020204" pitchFamily="34" charset="0"/>
              </a:rPr>
              <a:t>For now, it’s the best and least troublesome concept of digitally-deliverable services that should be adopted first, with extracting relevant data from international services trade statistics.</a:t>
            </a:r>
            <a:endParaRPr lang="en-US" altLang="zh-CN" sz="1300" dirty="0">
              <a:cs typeface="Arial" panose="020B0604020202020204" pitchFamily="34" charset="0"/>
            </a:endParaRPr>
          </a:p>
          <a:p>
            <a:pPr marL="0" lvl="0" indent="457200" algn="just" eaLnBrk="1" hangingPunct="1">
              <a:lnSpc>
                <a:spcPct val="150000"/>
              </a:lnSpc>
              <a:spcBef>
                <a:spcPct val="0"/>
              </a:spcBef>
              <a:buSzPct val="100000"/>
              <a:buNone/>
            </a:pPr>
            <a:r>
              <a:rPr lang="en-US" altLang="zh-CN" sz="1300" dirty="0">
                <a:cs typeface="Arial" panose="020B0604020202020204" pitchFamily="34" charset="0"/>
              </a:rPr>
              <a:t>Take a wait-and-see attitude towards the WTO-OECD manual. One is to wait and see the authority of the WTO, and the other is to wait for international organizations to release the norms of digital trade statistics.</a:t>
            </a:r>
            <a:endParaRPr lang="en-US" altLang="zh-CN" sz="1300" dirty="0">
              <a:ea typeface="Arial" panose="020B0604020202020204" pitchFamily="34" charset="0"/>
            </a:endParaRPr>
          </a:p>
        </p:txBody>
      </p:sp>
      <p:sp>
        <p:nvSpPr>
          <p:cNvPr id="46087" name="爆炸形 2 6"/>
          <p:cNvSpPr/>
          <p:nvPr/>
        </p:nvSpPr>
        <p:spPr>
          <a:xfrm>
            <a:off x="6034088" y="4926013"/>
            <a:ext cx="2357437" cy="1930400"/>
          </a:xfrm>
          <a:prstGeom prst="irregularSeal2">
            <a:avLst/>
          </a:prstGeom>
          <a:solidFill>
            <a:srgbClr val="BBE0E3"/>
          </a:solidFill>
          <a:ln w="25400" cap="flat" cmpd="sng">
            <a:solidFill>
              <a:srgbClr val="89A4A7"/>
            </a:solidFill>
            <a:prstDash val="solid"/>
            <a:round/>
            <a:headEnd type="none" w="med" len="med"/>
            <a:tailEnd type="none" w="med" len="med"/>
          </a:ln>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SzPct val="100000"/>
              <a:buNone/>
            </a:pPr>
            <a:endParaRPr lang="zh-CN" altLang="en-US" sz="1800" dirty="0">
              <a:solidFill>
                <a:srgbClr val="FFFFFF"/>
              </a:solidFill>
              <a:ea typeface="Arial" panose="020B0604020202020204" pitchFamily="34" charset="0"/>
            </a:endParaRPr>
          </a:p>
        </p:txBody>
      </p:sp>
      <p:sp>
        <p:nvSpPr>
          <p:cNvPr id="46088" name="TextBox 33"/>
          <p:cNvSpPr/>
          <p:nvPr/>
        </p:nvSpPr>
        <p:spPr>
          <a:xfrm>
            <a:off x="6497638" y="5522913"/>
            <a:ext cx="1428750" cy="461962"/>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SzPct val="100000"/>
              <a:buNone/>
            </a:pPr>
            <a:r>
              <a:rPr lang="en-US" altLang="zh-CN" sz="2400" dirty="0">
                <a:solidFill>
                  <a:srgbClr val="FF0000"/>
                </a:solidFill>
                <a:cs typeface="Arial" panose="020B0604020202020204" pitchFamily="34" charset="0"/>
              </a:rPr>
              <a:t>Decided by?</a:t>
            </a:r>
            <a:endParaRPr lang="en-US" altLang="zh-CN" sz="2400" dirty="0">
              <a:solidFill>
                <a:srgbClr val="FF0000"/>
              </a:solidFill>
              <a:ea typeface="Arial" panose="020B0604020202020204" pitchFamily="34" charset="0"/>
            </a:endParaRPr>
          </a:p>
        </p:txBody>
      </p:sp>
      <p:sp>
        <p:nvSpPr>
          <p:cNvPr id="46089" name="Rectangle 6"/>
          <p:cNvSpPr txBox="1"/>
          <p:nvPr/>
        </p:nvSpPr>
        <p:spPr>
          <a:xfrm>
            <a:off x="7926388" y="6421438"/>
            <a:ext cx="2133600" cy="47625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SzPct val="100000"/>
              <a:buNone/>
            </a:pPr>
            <a:r>
              <a:rPr lang="en-US" altLang="zh-CN" sz="1400" dirty="0">
                <a:cs typeface="Arial" panose="020B0604020202020204" pitchFamily="34" charset="0"/>
              </a:rPr>
              <a:t>43</a:t>
            </a:r>
            <a:endParaRPr lang="en-US" altLang="zh-CN" sz="1400" dirty="0">
              <a:ea typeface="Arial" panose="020B0604020202020204" pitchFamily="34" charset="0"/>
            </a:endParaRP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6"/>
          <p:cNvSpPr txBox="1">
            <a:spLocks noGrp="1"/>
          </p:cNvSpPr>
          <p:nvPr>
            <p:ph type="sldNum" sz="quarter" idx="12"/>
          </p:nvPr>
        </p:nvSpPr>
        <p:spPr>
          <a:xfrm>
            <a:off x="7566025" y="6348413"/>
            <a:ext cx="2133600" cy="476250"/>
          </a:xfrm>
          <a:ln/>
        </p:spPr>
        <p:txBody>
          <a:bodyPr/>
          <a:p>
            <a:pPr marL="0" indent="0" eaLnBrk="1" hangingPunct="1">
              <a:spcBef>
                <a:spcPct val="0"/>
              </a:spcBef>
              <a:buSzPct val="100000"/>
              <a:buNone/>
            </a:pPr>
            <a:fld id="{9A0DB2DC-4C9A-4742-B13C-FB6460FD3503}" type="slidenum">
              <a:rPr lang="en-US" altLang="zh-CN" sz="1400" dirty="0">
                <a:cs typeface="Arial" panose="020B0604020202020204" pitchFamily="34" charset="0"/>
              </a:rPr>
            </a:fld>
            <a:endParaRPr lang="en-US" altLang="zh-CN" sz="1400" dirty="0">
              <a:ea typeface="Arial" panose="020B0604020202020204" pitchFamily="34" charset="0"/>
              <a:cs typeface="Arial" panose="020B0604020202020204" pitchFamily="34" charset="0"/>
            </a:endParaRPr>
          </a:p>
        </p:txBody>
      </p:sp>
      <p:sp>
        <p:nvSpPr>
          <p:cNvPr id="47107" name="矩形 34"/>
          <p:cNvSpPr/>
          <p:nvPr/>
        </p:nvSpPr>
        <p:spPr>
          <a:xfrm>
            <a:off x="2716213" y="1119188"/>
            <a:ext cx="6143625" cy="5214937"/>
          </a:xfrm>
          <a:prstGeom prst="rect">
            <a:avLst/>
          </a:prstGeom>
          <a:solidFill>
            <a:srgbClr val="BBE0E3"/>
          </a:solidFill>
          <a:ln w="25400" cap="flat" cmpd="sng">
            <a:solidFill>
              <a:srgbClr val="89A4A7"/>
            </a:solidFill>
            <a:prstDash val="solid"/>
            <a:round/>
            <a:headEnd type="none" w="med" len="med"/>
            <a:tailEnd type="none" w="med" len="med"/>
          </a:ln>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SzPct val="100000"/>
              <a:buNone/>
            </a:pPr>
            <a:endParaRPr lang="zh-CN" altLang="en-US" sz="1800" dirty="0">
              <a:solidFill>
                <a:srgbClr val="FFFF00"/>
              </a:solidFill>
              <a:ea typeface="Arial" panose="020B0604020202020204" pitchFamily="34" charset="0"/>
            </a:endParaRPr>
          </a:p>
        </p:txBody>
      </p:sp>
      <p:sp>
        <p:nvSpPr>
          <p:cNvPr id="47108" name="矩形 2"/>
          <p:cNvSpPr/>
          <p:nvPr/>
        </p:nvSpPr>
        <p:spPr>
          <a:xfrm>
            <a:off x="2089150" y="122238"/>
            <a:ext cx="5108575" cy="647700"/>
          </a:xfrm>
          <a:prstGeom prst="rect">
            <a:avLst/>
          </a:prstGeom>
          <a:noFill/>
          <a:ln w="9525">
            <a:noFill/>
          </a:ln>
        </p:spPr>
        <p:txBody>
          <a:bodyPr wrap="none"/>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lnSpc>
                <a:spcPct val="150000"/>
              </a:lnSpc>
              <a:spcBef>
                <a:spcPct val="0"/>
              </a:spcBef>
              <a:buSzPct val="100000"/>
              <a:buNone/>
            </a:pPr>
            <a:r>
              <a:rPr lang="en-US" altLang="zh-CN" sz="2400" dirty="0">
                <a:cs typeface="Arial" panose="020B0604020202020204" pitchFamily="34" charset="0"/>
              </a:rPr>
              <a:t>Deep thinking and comments — Short-term consideration (I)</a:t>
            </a:r>
            <a:endParaRPr lang="en-US" altLang="zh-CN" sz="2400" dirty="0">
              <a:ea typeface="Arial" panose="020B0604020202020204" pitchFamily="34" charset="0"/>
            </a:endParaRPr>
          </a:p>
        </p:txBody>
      </p:sp>
      <p:sp>
        <p:nvSpPr>
          <p:cNvPr id="47109" name="TextBox 4"/>
          <p:cNvSpPr/>
          <p:nvPr/>
        </p:nvSpPr>
        <p:spPr>
          <a:xfrm>
            <a:off x="36513" y="2998788"/>
            <a:ext cx="2214562" cy="3335337"/>
          </a:xfrm>
          <a:prstGeom prst="rect">
            <a:avLst/>
          </a:prstGeom>
          <a:solidFill>
            <a:srgbClr val="A0F5FE"/>
          </a:solid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50000"/>
              </a:lnSpc>
              <a:spcBef>
                <a:spcPct val="0"/>
              </a:spcBef>
              <a:buSzPct val="100000"/>
              <a:buNone/>
            </a:pPr>
            <a:r>
              <a:rPr lang="en-US" altLang="zh-CN" sz="1400" dirty="0">
                <a:solidFill>
                  <a:srgbClr val="FF0000"/>
                </a:solidFill>
                <a:cs typeface="Arial" panose="020B0604020202020204" pitchFamily="34" charset="0"/>
              </a:rPr>
              <a:t>Agree with the narrow-caliber measurement vision of UNCTAD&amp;BEA</a:t>
            </a:r>
            <a:endParaRPr lang="en-US" altLang="zh-CN" sz="1400" dirty="0">
              <a:solidFill>
                <a:srgbClr val="FF0000"/>
              </a:solidFill>
              <a:cs typeface="Arial" panose="020B0604020202020204" pitchFamily="34" charset="0"/>
            </a:endParaRPr>
          </a:p>
          <a:p>
            <a:pPr marL="0" lvl="0" indent="0" eaLnBrk="1" hangingPunct="1">
              <a:lnSpc>
                <a:spcPct val="150000"/>
              </a:lnSpc>
              <a:spcBef>
                <a:spcPct val="0"/>
              </a:spcBef>
              <a:buSzPct val="100000"/>
              <a:buNone/>
            </a:pPr>
            <a:r>
              <a:rPr lang="en-US" altLang="zh-CN" sz="1400" dirty="0">
                <a:latin typeface="楷体" panose="02010609060101010101" pitchFamily="49" charset="-122"/>
                <a:ea typeface="楷体" panose="02010609060101010101" pitchFamily="49" charset="-122"/>
              </a:rPr>
              <a:t>Stop at digitally-deliverable services, or extend to actual digitally-delivered services?</a:t>
            </a:r>
            <a:endParaRPr lang="en-US" altLang="zh-CN" sz="1400" dirty="0">
              <a:latin typeface="楷体" panose="02010609060101010101" pitchFamily="49" charset="-122"/>
              <a:ea typeface="楷体" panose="02010609060101010101" pitchFamily="49" charset="-122"/>
            </a:endParaRPr>
          </a:p>
          <a:p>
            <a:pPr marL="0" lvl="0" indent="0" eaLnBrk="1" hangingPunct="1">
              <a:lnSpc>
                <a:spcPct val="150000"/>
              </a:lnSpc>
              <a:spcBef>
                <a:spcPct val="0"/>
              </a:spcBef>
              <a:buSzPct val="100000"/>
              <a:buNone/>
            </a:pPr>
            <a:r>
              <a:rPr lang="en-US" altLang="zh-CN" sz="1400" b="1" dirty="0">
                <a:latin typeface="微软雅黑" panose="020B0503020204020204" pitchFamily="34" charset="-122"/>
                <a:ea typeface="微软雅黑" panose="020B0503020204020204" pitchFamily="34" charset="-122"/>
              </a:rPr>
              <a:t>Commercial competent authorities!</a:t>
            </a:r>
            <a:endParaRPr lang="en-US" altLang="zh-CN" sz="1400" b="1" dirty="0">
              <a:latin typeface="微软雅黑" panose="020B0503020204020204" pitchFamily="34" charset="-122"/>
              <a:ea typeface="微软雅黑" panose="020B0503020204020204" pitchFamily="34" charset="-122"/>
            </a:endParaRPr>
          </a:p>
        </p:txBody>
      </p:sp>
      <p:sp>
        <p:nvSpPr>
          <p:cNvPr id="47110" name="TextBox 5"/>
          <p:cNvSpPr/>
          <p:nvPr/>
        </p:nvSpPr>
        <p:spPr>
          <a:xfrm>
            <a:off x="5429250" y="1214438"/>
            <a:ext cx="2136775" cy="979487"/>
          </a:xfrm>
          <a:prstGeom prst="rect">
            <a:avLst/>
          </a:prstGeom>
          <a:solidFill>
            <a:srgbClr val="FFFF00"/>
          </a:solid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50000"/>
              </a:lnSpc>
              <a:spcBef>
                <a:spcPct val="0"/>
              </a:spcBef>
              <a:buSzPct val="100000"/>
              <a:buNone/>
            </a:pPr>
            <a:r>
              <a:rPr lang="en-US" altLang="zh-CN" sz="1400" dirty="0">
                <a:solidFill>
                  <a:srgbClr val="FF0000"/>
                </a:solidFill>
                <a:cs typeface="Arial" panose="020B0604020202020204" pitchFamily="34" charset="0"/>
              </a:rPr>
              <a:t>Agree with the wide-caliber measurement vision of UNCTAD&amp;BEA</a:t>
            </a:r>
            <a:endParaRPr lang="en-US" altLang="zh-CN" sz="1400" dirty="0">
              <a:solidFill>
                <a:srgbClr val="FF0000"/>
              </a:solidFill>
              <a:ea typeface="Arial" panose="020B0604020202020204" pitchFamily="34" charset="0"/>
            </a:endParaRPr>
          </a:p>
        </p:txBody>
      </p:sp>
      <p:sp>
        <p:nvSpPr>
          <p:cNvPr id="47111" name="TextBox 6"/>
          <p:cNvSpPr/>
          <p:nvPr/>
        </p:nvSpPr>
        <p:spPr>
          <a:xfrm>
            <a:off x="4143375" y="3143250"/>
            <a:ext cx="2286000" cy="1636713"/>
          </a:xfrm>
          <a:prstGeom prst="rect">
            <a:avLst/>
          </a:prstGeom>
          <a:noFill/>
          <a:ln w="9525" cap="flat" cmpd="sng">
            <a:solidFill>
              <a:srgbClr val="FF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50000"/>
              </a:lnSpc>
              <a:spcBef>
                <a:spcPct val="0"/>
              </a:spcBef>
              <a:buSzPct val="100000"/>
              <a:buNone/>
            </a:pPr>
            <a:r>
              <a:rPr lang="en-US" altLang="zh-CN" sz="1400" dirty="0">
                <a:solidFill>
                  <a:srgbClr val="FF0000"/>
                </a:solidFill>
                <a:cs typeface="Arial" panose="020B0604020202020204" pitchFamily="34" charset="0"/>
              </a:rPr>
              <a:t>Digitally ordered trade：</a:t>
            </a:r>
            <a:endParaRPr lang="en-US" altLang="zh-CN" sz="1400" dirty="0">
              <a:solidFill>
                <a:srgbClr val="FF0000"/>
              </a:solidFill>
              <a:cs typeface="Arial" panose="020B0604020202020204" pitchFamily="34" charset="0"/>
            </a:endParaRPr>
          </a:p>
          <a:p>
            <a:pPr marL="0" lvl="0" indent="0" eaLnBrk="1" hangingPunct="1">
              <a:lnSpc>
                <a:spcPct val="150000"/>
              </a:lnSpc>
              <a:spcBef>
                <a:spcPct val="0"/>
              </a:spcBef>
              <a:buSzPct val="100000"/>
              <a:buNone/>
            </a:pPr>
            <a:r>
              <a:rPr lang="en-US" altLang="zh-CN" sz="1400" dirty="0">
                <a:latin typeface="楷体" panose="02010609060101010101" pitchFamily="49" charset="-122"/>
                <a:ea typeface="楷体" panose="02010609060101010101" pitchFamily="49" charset="-122"/>
              </a:rPr>
              <a:t>— Digitally ordered service</a:t>
            </a:r>
            <a:endParaRPr lang="en-US" altLang="zh-CN" sz="1400" dirty="0">
              <a:latin typeface="楷体" panose="02010609060101010101" pitchFamily="49" charset="-122"/>
              <a:ea typeface="楷体" panose="02010609060101010101" pitchFamily="49" charset="-122"/>
            </a:endParaRPr>
          </a:p>
          <a:p>
            <a:pPr marL="0" lvl="0" indent="0" eaLnBrk="1" hangingPunct="1">
              <a:lnSpc>
                <a:spcPct val="150000"/>
              </a:lnSpc>
              <a:spcBef>
                <a:spcPct val="0"/>
              </a:spcBef>
              <a:buSzPct val="100000"/>
              <a:buNone/>
            </a:pPr>
            <a:r>
              <a:rPr lang="en-US" altLang="zh-CN" sz="1400" b="1" dirty="0">
                <a:latin typeface="微软雅黑" panose="020B0503020204020204" pitchFamily="34" charset="-122"/>
                <a:ea typeface="微软雅黑" panose="020B0503020204020204" pitchFamily="34" charset="-122"/>
              </a:rPr>
              <a:t>Commercial competent authorities!</a:t>
            </a:r>
            <a:endParaRPr lang="en-US" altLang="zh-CN" sz="1400" b="1" dirty="0">
              <a:latin typeface="微软雅黑" panose="020B0503020204020204" pitchFamily="34" charset="-122"/>
              <a:ea typeface="微软雅黑" panose="020B0503020204020204" pitchFamily="34" charset="-122"/>
            </a:endParaRPr>
          </a:p>
        </p:txBody>
      </p:sp>
      <p:sp>
        <p:nvSpPr>
          <p:cNvPr id="47112" name="TextBox 7"/>
          <p:cNvSpPr/>
          <p:nvPr/>
        </p:nvSpPr>
        <p:spPr>
          <a:xfrm>
            <a:off x="6648450" y="3143250"/>
            <a:ext cx="2095500" cy="1636713"/>
          </a:xfrm>
          <a:prstGeom prst="rect">
            <a:avLst/>
          </a:prstGeom>
          <a:noFill/>
          <a:ln w="9525" cap="flat" cmpd="sng">
            <a:solidFill>
              <a:srgbClr val="FF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50000"/>
              </a:lnSpc>
              <a:spcBef>
                <a:spcPct val="0"/>
              </a:spcBef>
              <a:buSzPct val="100000"/>
              <a:buNone/>
            </a:pPr>
            <a:r>
              <a:rPr lang="en-US" altLang="zh-CN" sz="1400" dirty="0">
                <a:solidFill>
                  <a:srgbClr val="FF0000"/>
                </a:solidFill>
                <a:cs typeface="Arial" panose="020B0604020202020204" pitchFamily="34" charset="0"/>
              </a:rPr>
              <a:t>Digitally ordered trade：</a:t>
            </a:r>
            <a:endParaRPr lang="en-US" altLang="zh-CN" sz="1400" dirty="0">
              <a:solidFill>
                <a:srgbClr val="FF0000"/>
              </a:solidFill>
              <a:cs typeface="Arial" panose="020B0604020202020204" pitchFamily="34" charset="0"/>
            </a:endParaRPr>
          </a:p>
          <a:p>
            <a:pPr marL="0" lvl="0" indent="0" eaLnBrk="1" hangingPunct="1">
              <a:lnSpc>
                <a:spcPct val="150000"/>
              </a:lnSpc>
              <a:spcBef>
                <a:spcPct val="0"/>
              </a:spcBef>
              <a:buSzPct val="100000"/>
              <a:buNone/>
            </a:pPr>
            <a:r>
              <a:rPr lang="en-US" altLang="zh-CN" sz="1400" dirty="0">
                <a:latin typeface="楷体" panose="02010609060101010101" pitchFamily="49" charset="-122"/>
                <a:ea typeface="楷体" panose="02010609060101010101" pitchFamily="49" charset="-122"/>
              </a:rPr>
              <a:t>— Digitally ordered goods — Cross-border e-commerce</a:t>
            </a:r>
            <a:endParaRPr lang="en-US" altLang="zh-CN" sz="1400" dirty="0">
              <a:latin typeface="楷体" panose="02010609060101010101" pitchFamily="49" charset="-122"/>
              <a:ea typeface="楷体" panose="02010609060101010101" pitchFamily="49" charset="-122"/>
            </a:endParaRPr>
          </a:p>
          <a:p>
            <a:pPr marL="0" lvl="0" indent="0" eaLnBrk="1" hangingPunct="1">
              <a:lnSpc>
                <a:spcPct val="150000"/>
              </a:lnSpc>
              <a:spcBef>
                <a:spcPct val="0"/>
              </a:spcBef>
              <a:buSzPct val="100000"/>
              <a:buNone/>
            </a:pPr>
            <a:r>
              <a:rPr lang="en-US" altLang="zh-CN" sz="1600" b="1" dirty="0">
                <a:latin typeface="微软雅黑" panose="020B0503020204020204" pitchFamily="34" charset="-122"/>
                <a:ea typeface="微软雅黑" panose="020B0503020204020204" pitchFamily="34" charset="-122"/>
              </a:rPr>
              <a:t>Customs!</a:t>
            </a:r>
            <a:endParaRPr lang="en-US" altLang="zh-CN" sz="1600" b="1" dirty="0">
              <a:latin typeface="微软雅黑" panose="020B0503020204020204" pitchFamily="34" charset="-122"/>
              <a:ea typeface="微软雅黑" panose="020B0503020204020204" pitchFamily="34" charset="-122"/>
            </a:endParaRPr>
          </a:p>
        </p:txBody>
      </p:sp>
      <p:sp>
        <p:nvSpPr>
          <p:cNvPr id="47113" name="TextBox 8"/>
          <p:cNvSpPr/>
          <p:nvPr/>
        </p:nvSpPr>
        <p:spPr>
          <a:xfrm>
            <a:off x="3071813" y="1506538"/>
            <a:ext cx="2284412" cy="1636712"/>
          </a:xfrm>
          <a:prstGeom prst="rect">
            <a:avLst/>
          </a:prstGeom>
          <a:noFill/>
          <a:ln w="19050" cap="flat" cmpd="sng">
            <a:solidFill>
              <a:srgbClr val="A0F5FE"/>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50000"/>
              </a:lnSpc>
              <a:spcBef>
                <a:spcPct val="0"/>
              </a:spcBef>
              <a:buSzPct val="100000"/>
              <a:buNone/>
            </a:pPr>
            <a:r>
              <a:rPr lang="en-US" altLang="zh-CN" sz="1400" dirty="0">
                <a:solidFill>
                  <a:srgbClr val="FF0000"/>
                </a:solidFill>
                <a:cs typeface="Arial" panose="020B0604020202020204" pitchFamily="34" charset="0"/>
              </a:rPr>
              <a:t>Digitally-delivered trade:</a:t>
            </a:r>
            <a:endParaRPr lang="en-US" altLang="zh-CN" sz="1400" dirty="0">
              <a:solidFill>
                <a:srgbClr val="FF0000"/>
              </a:solidFill>
              <a:cs typeface="Arial" panose="020B0604020202020204" pitchFamily="34" charset="0"/>
            </a:endParaRPr>
          </a:p>
          <a:p>
            <a:pPr marL="0" lvl="0" indent="0" eaLnBrk="1" hangingPunct="1">
              <a:lnSpc>
                <a:spcPct val="150000"/>
              </a:lnSpc>
              <a:spcBef>
                <a:spcPct val="0"/>
              </a:spcBef>
              <a:buSzPct val="100000"/>
              <a:buNone/>
            </a:pPr>
            <a:r>
              <a:rPr lang="en-US" altLang="zh-CN" sz="1400" dirty="0">
                <a:cs typeface="Arial" panose="020B0604020202020204" pitchFamily="34" charset="0"/>
              </a:rPr>
              <a:t>i.e. digitally-delivered services</a:t>
            </a:r>
            <a:endParaRPr lang="en-US" altLang="zh-CN" sz="1400" dirty="0">
              <a:cs typeface="Arial" panose="020B0604020202020204" pitchFamily="34" charset="0"/>
            </a:endParaRPr>
          </a:p>
          <a:p>
            <a:pPr marL="0" lvl="0" indent="0" eaLnBrk="1" hangingPunct="1">
              <a:lnSpc>
                <a:spcPct val="150000"/>
              </a:lnSpc>
              <a:spcBef>
                <a:spcPct val="0"/>
              </a:spcBef>
              <a:buSzPct val="100000"/>
              <a:buNone/>
            </a:pPr>
            <a:r>
              <a:rPr lang="en-US" altLang="zh-CN" sz="1400" b="1" dirty="0">
                <a:latin typeface="微软雅黑" panose="020B0503020204020204" pitchFamily="34" charset="-122"/>
                <a:ea typeface="微软雅黑" panose="020B0503020204020204" pitchFamily="34" charset="-122"/>
              </a:rPr>
              <a:t>Commercial competent authorities!</a:t>
            </a:r>
            <a:endParaRPr lang="en-US" altLang="zh-CN" sz="2000" b="1" dirty="0">
              <a:latin typeface="微软雅黑" panose="020B0503020204020204" pitchFamily="34" charset="-122"/>
              <a:ea typeface="微软雅黑" panose="020B0503020204020204" pitchFamily="34" charset="-122"/>
            </a:endParaRPr>
          </a:p>
        </p:txBody>
      </p:sp>
      <p:cxnSp>
        <p:nvCxnSpPr>
          <p:cNvPr id="47114" name="直接连接符 10"/>
          <p:cNvCxnSpPr>
            <a:endCxn id="47110" idx="1"/>
          </p:cNvCxnSpPr>
          <p:nvPr/>
        </p:nvCxnSpPr>
        <p:spPr>
          <a:xfrm flipV="1">
            <a:off x="4929188" y="1704975"/>
            <a:ext cx="500062" cy="295275"/>
          </a:xfrm>
          <a:prstGeom prst="line">
            <a:avLst/>
          </a:prstGeom>
          <a:ln w="9525" cap="flat" cmpd="sng">
            <a:solidFill>
              <a:schemeClr val="tx1"/>
            </a:solidFill>
            <a:prstDash val="solid"/>
            <a:headEnd type="none" w="med" len="med"/>
            <a:tailEnd type="none" w="med" len="med"/>
          </a:ln>
        </p:spPr>
      </p:cxnSp>
      <p:cxnSp>
        <p:nvCxnSpPr>
          <p:cNvPr id="47115" name="直接连接符 11"/>
          <p:cNvCxnSpPr/>
          <p:nvPr/>
        </p:nvCxnSpPr>
        <p:spPr>
          <a:xfrm rot="5400000" flipH="1" flipV="1">
            <a:off x="6251575" y="2320925"/>
            <a:ext cx="357188" cy="1588"/>
          </a:xfrm>
          <a:prstGeom prst="line">
            <a:avLst/>
          </a:prstGeom>
          <a:ln w="9525" cap="flat" cmpd="sng">
            <a:solidFill>
              <a:schemeClr val="tx1"/>
            </a:solidFill>
            <a:prstDash val="solid"/>
            <a:headEnd type="none" w="med" len="med"/>
            <a:tailEnd type="none" w="med" len="med"/>
          </a:ln>
        </p:spPr>
      </p:cxnSp>
      <p:cxnSp>
        <p:nvCxnSpPr>
          <p:cNvPr id="47116" name="直接连接符 13"/>
          <p:cNvCxnSpPr>
            <a:stCxn id="47112" idx="0"/>
          </p:cNvCxnSpPr>
          <p:nvPr/>
        </p:nvCxnSpPr>
        <p:spPr>
          <a:xfrm flipH="1" flipV="1">
            <a:off x="7429500" y="2500313"/>
            <a:ext cx="266700" cy="642937"/>
          </a:xfrm>
          <a:prstGeom prst="line">
            <a:avLst/>
          </a:prstGeom>
          <a:ln w="9525" cap="flat" cmpd="sng">
            <a:solidFill>
              <a:schemeClr val="tx1"/>
            </a:solidFill>
            <a:prstDash val="solid"/>
            <a:headEnd type="none" w="med" len="med"/>
            <a:tailEnd type="none" w="med" len="med"/>
          </a:ln>
        </p:spPr>
      </p:cxnSp>
      <p:cxnSp>
        <p:nvCxnSpPr>
          <p:cNvPr id="47117" name="直接连接符 14"/>
          <p:cNvCxnSpPr>
            <a:stCxn id="47111" idx="0"/>
          </p:cNvCxnSpPr>
          <p:nvPr/>
        </p:nvCxnSpPr>
        <p:spPr>
          <a:xfrm flipV="1">
            <a:off x="5286375" y="2500313"/>
            <a:ext cx="285750" cy="642937"/>
          </a:xfrm>
          <a:prstGeom prst="line">
            <a:avLst/>
          </a:prstGeom>
          <a:ln w="9525" cap="flat" cmpd="sng">
            <a:solidFill>
              <a:schemeClr val="tx1"/>
            </a:solidFill>
            <a:prstDash val="solid"/>
            <a:headEnd type="none" w="med" len="med"/>
            <a:tailEnd type="none" w="med" len="med"/>
          </a:ln>
        </p:spPr>
      </p:cxnSp>
      <p:cxnSp>
        <p:nvCxnSpPr>
          <p:cNvPr id="47118" name="直接连接符 15"/>
          <p:cNvCxnSpPr/>
          <p:nvPr/>
        </p:nvCxnSpPr>
        <p:spPr>
          <a:xfrm>
            <a:off x="5572125" y="2500313"/>
            <a:ext cx="1857375" cy="1587"/>
          </a:xfrm>
          <a:prstGeom prst="line">
            <a:avLst/>
          </a:prstGeom>
          <a:ln w="9525" cap="flat" cmpd="sng">
            <a:solidFill>
              <a:schemeClr val="tx1"/>
            </a:solidFill>
            <a:prstDash val="solid"/>
            <a:headEnd type="none" w="med" len="med"/>
            <a:tailEnd type="none" w="med" len="med"/>
          </a:ln>
        </p:spPr>
      </p:cxnSp>
      <p:sp>
        <p:nvSpPr>
          <p:cNvPr id="47119" name="任意多边形 21"/>
          <p:cNvSpPr/>
          <p:nvPr/>
        </p:nvSpPr>
        <p:spPr>
          <a:xfrm>
            <a:off x="2357438" y="2143125"/>
            <a:ext cx="684212" cy="1506538"/>
          </a:xfrm>
          <a:custGeom>
            <a:avLst/>
            <a:gdLst/>
            <a:ahLst/>
            <a:cxnLst>
              <a:cxn ang="0">
                <a:pos x="684280" y="0"/>
              </a:cxn>
              <a:cxn ang="0">
                <a:pos x="538345" y="1100040"/>
              </a:cxn>
              <a:cxn ang="0">
                <a:pos x="518886" y="1119509"/>
              </a:cxn>
              <a:cxn ang="0">
                <a:pos x="392406" y="992956"/>
              </a:cxn>
              <a:cxn ang="0">
                <a:pos x="61617" y="1431025"/>
              </a:cxn>
              <a:cxn ang="0">
                <a:pos x="22701" y="1450495"/>
              </a:cxn>
              <a:cxn ang="0">
                <a:pos x="71348" y="1431025"/>
              </a:cxn>
              <a:cxn ang="0">
                <a:pos x="22701" y="1479699"/>
              </a:cxn>
            </a:cxnLst>
            <a:pathLst>
              <a:path w="684178" h="1506166">
                <a:moveTo>
                  <a:pt x="684178" y="0"/>
                </a:moveTo>
                <a:cubicBezTo>
                  <a:pt x="625002" y="456389"/>
                  <a:pt x="565826" y="912778"/>
                  <a:pt x="538264" y="1099225"/>
                </a:cubicBezTo>
                <a:cubicBezTo>
                  <a:pt x="510702" y="1285672"/>
                  <a:pt x="543127" y="1136515"/>
                  <a:pt x="518808" y="1118681"/>
                </a:cubicBezTo>
                <a:cubicBezTo>
                  <a:pt x="494489" y="1100847"/>
                  <a:pt x="468549" y="940340"/>
                  <a:pt x="392349" y="992221"/>
                </a:cubicBezTo>
                <a:cubicBezTo>
                  <a:pt x="316149" y="1044102"/>
                  <a:pt x="123216" y="1353766"/>
                  <a:pt x="61608" y="1429966"/>
                </a:cubicBezTo>
                <a:cubicBezTo>
                  <a:pt x="0" y="1506166"/>
                  <a:pt x="21077" y="1449421"/>
                  <a:pt x="22698" y="1449421"/>
                </a:cubicBezTo>
                <a:cubicBezTo>
                  <a:pt x="24319" y="1449421"/>
                  <a:pt x="71336" y="1425102"/>
                  <a:pt x="71336" y="1429966"/>
                </a:cubicBezTo>
                <a:cubicBezTo>
                  <a:pt x="71336" y="1434830"/>
                  <a:pt x="32426" y="1473740"/>
                  <a:pt x="22698" y="1478604"/>
                </a:cubicBezTo>
              </a:path>
            </a:pathLst>
          </a:custGeom>
          <a:noFill/>
          <a:ln w="9525" cap="flat" cmpd="sng">
            <a:solidFill>
              <a:srgbClr val="000000">
                <a:alpha val="100000"/>
              </a:srgbClr>
            </a:solidFill>
            <a:prstDash val="solid"/>
            <a:round/>
            <a:headEnd type="none" w="med" len="med"/>
            <a:tailEnd type="none" w="med" len="med"/>
          </a:ln>
        </p:spPr>
        <p:txBody>
          <a:bodyPr/>
          <a:p>
            <a:endParaRPr lang="zh-CN" altLang="en-US"/>
          </a:p>
        </p:txBody>
      </p:sp>
      <p:cxnSp>
        <p:nvCxnSpPr>
          <p:cNvPr id="47120" name="直接连接符 22"/>
          <p:cNvCxnSpPr/>
          <p:nvPr/>
        </p:nvCxnSpPr>
        <p:spPr>
          <a:xfrm rot="5400000">
            <a:off x="6858000" y="3713163"/>
            <a:ext cx="4000500" cy="1587"/>
          </a:xfrm>
          <a:prstGeom prst="line">
            <a:avLst/>
          </a:prstGeom>
          <a:ln w="9525" cap="flat" cmpd="sng">
            <a:solidFill>
              <a:schemeClr val="tx1"/>
            </a:solidFill>
            <a:prstDash val="solid"/>
            <a:headEnd type="none" w="med" len="med"/>
            <a:tailEnd type="none" w="med" len="med"/>
          </a:ln>
        </p:spPr>
      </p:cxnSp>
      <p:cxnSp>
        <p:nvCxnSpPr>
          <p:cNvPr id="47121" name="直接连接符 23"/>
          <p:cNvCxnSpPr/>
          <p:nvPr/>
        </p:nvCxnSpPr>
        <p:spPr>
          <a:xfrm>
            <a:off x="6929438" y="5715000"/>
            <a:ext cx="1928812" cy="1588"/>
          </a:xfrm>
          <a:prstGeom prst="line">
            <a:avLst/>
          </a:prstGeom>
          <a:ln w="9525" cap="flat" cmpd="sng">
            <a:solidFill>
              <a:schemeClr val="tx1"/>
            </a:solidFill>
            <a:prstDash val="solid"/>
            <a:headEnd type="none" w="med" len="med"/>
            <a:tailEnd type="none" w="med" len="med"/>
          </a:ln>
        </p:spPr>
      </p:cxnSp>
      <p:cxnSp>
        <p:nvCxnSpPr>
          <p:cNvPr id="47122" name="直接连接符 24"/>
          <p:cNvCxnSpPr/>
          <p:nvPr/>
        </p:nvCxnSpPr>
        <p:spPr>
          <a:xfrm>
            <a:off x="7286625" y="1714500"/>
            <a:ext cx="1571625" cy="1588"/>
          </a:xfrm>
          <a:prstGeom prst="line">
            <a:avLst/>
          </a:prstGeom>
          <a:ln w="9525" cap="flat" cmpd="sng">
            <a:solidFill>
              <a:schemeClr val="tx1"/>
            </a:solidFill>
            <a:prstDash val="solid"/>
            <a:headEnd type="none" w="med" len="med"/>
            <a:tailEnd type="none" w="med" len="med"/>
          </a:ln>
        </p:spPr>
      </p:cxnSp>
      <p:sp>
        <p:nvSpPr>
          <p:cNvPr id="47123" name="TextBox 30"/>
          <p:cNvSpPr/>
          <p:nvPr/>
        </p:nvSpPr>
        <p:spPr>
          <a:xfrm>
            <a:off x="4643438" y="5286375"/>
            <a:ext cx="2214562" cy="804863"/>
          </a:xfrm>
          <a:prstGeom prst="rect">
            <a:avLst/>
          </a:prstGeom>
          <a:noFill/>
          <a:ln w="9525" cap="flat" cmpd="sng">
            <a:solidFill>
              <a:srgbClr val="7030A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SzPct val="100000"/>
              <a:buNone/>
            </a:pPr>
            <a:r>
              <a:rPr lang="en-US" altLang="zh-CN" sz="1400" dirty="0">
                <a:solidFill>
                  <a:srgbClr val="FF0000"/>
                </a:solidFill>
                <a:cs typeface="Arial" panose="020B0604020202020204" pitchFamily="34" charset="0"/>
              </a:rPr>
              <a:t>Digital intermediary platform service</a:t>
            </a:r>
            <a:endParaRPr lang="en-US" altLang="zh-CN" sz="1400" dirty="0">
              <a:solidFill>
                <a:srgbClr val="FF0000"/>
              </a:solidFill>
              <a:cs typeface="Arial" panose="020B0604020202020204" pitchFamily="34" charset="0"/>
            </a:endParaRPr>
          </a:p>
          <a:p>
            <a:pPr marL="0" lvl="0" indent="0" algn="ctr" eaLnBrk="1" hangingPunct="1">
              <a:spcBef>
                <a:spcPct val="0"/>
              </a:spcBef>
              <a:buSzPct val="100000"/>
              <a:buNone/>
            </a:pPr>
            <a:r>
              <a:rPr lang="en-US" altLang="zh-CN" sz="1400" b="1" dirty="0">
                <a:latin typeface="微软雅黑" panose="020B0503020204020204" pitchFamily="34" charset="-122"/>
                <a:ea typeface="微软雅黑" panose="020B0503020204020204" pitchFamily="34" charset="-122"/>
              </a:rPr>
              <a:t>Trans-department!</a:t>
            </a:r>
            <a:endParaRPr lang="en-US" altLang="zh-CN" sz="1400" b="1" dirty="0">
              <a:latin typeface="微软雅黑" panose="020B0503020204020204" pitchFamily="34" charset="-122"/>
              <a:ea typeface="微软雅黑" panose="020B0503020204020204" pitchFamily="34" charset="-122"/>
            </a:endParaRPr>
          </a:p>
        </p:txBody>
      </p:sp>
      <p:sp>
        <p:nvSpPr>
          <p:cNvPr id="47124" name="爆炸形 2 32"/>
          <p:cNvSpPr/>
          <p:nvPr/>
        </p:nvSpPr>
        <p:spPr>
          <a:xfrm>
            <a:off x="85725" y="769938"/>
            <a:ext cx="2630488" cy="1908175"/>
          </a:xfrm>
          <a:prstGeom prst="irregularSeal2">
            <a:avLst/>
          </a:prstGeom>
          <a:solidFill>
            <a:srgbClr val="BBE0E3"/>
          </a:solidFill>
          <a:ln w="25400" cap="flat" cmpd="sng">
            <a:solidFill>
              <a:srgbClr val="89A4A7"/>
            </a:solidFill>
            <a:prstDash val="solid"/>
            <a:round/>
            <a:headEnd type="none" w="med" len="med"/>
            <a:tailEnd type="none" w="med" len="med"/>
          </a:ln>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SzPct val="100000"/>
              <a:buNone/>
            </a:pPr>
            <a:endParaRPr lang="zh-CN" altLang="en-US" sz="1800" dirty="0">
              <a:solidFill>
                <a:srgbClr val="FFFFFF"/>
              </a:solidFill>
              <a:ea typeface="Arial" panose="020B0604020202020204" pitchFamily="34" charset="0"/>
            </a:endParaRPr>
          </a:p>
        </p:txBody>
      </p:sp>
      <p:sp>
        <p:nvSpPr>
          <p:cNvPr id="47125" name="TextBox 33"/>
          <p:cNvSpPr/>
          <p:nvPr/>
        </p:nvSpPr>
        <p:spPr>
          <a:xfrm>
            <a:off x="436563" y="1412875"/>
            <a:ext cx="1911350" cy="461963"/>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SzPct val="100000"/>
              <a:buNone/>
            </a:pPr>
            <a:r>
              <a:rPr lang="en-US" altLang="zh-CN" sz="2400" dirty="0">
                <a:solidFill>
                  <a:srgbClr val="FF0000"/>
                </a:solidFill>
                <a:cs typeface="Arial" panose="020B0604020202020204" pitchFamily="34" charset="0"/>
              </a:rPr>
              <a:t>Coordinated by?</a:t>
            </a:r>
            <a:endParaRPr lang="en-US" altLang="zh-CN" sz="2400" dirty="0">
              <a:solidFill>
                <a:srgbClr val="FF0000"/>
              </a:solidFill>
              <a:ea typeface="Arial" panose="020B0604020202020204" pitchFamily="34" charset="0"/>
            </a:endParaRP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6"/>
          <p:cNvSpPr txBox="1">
            <a:spLocks noGrp="1"/>
          </p:cNvSpPr>
          <p:nvPr>
            <p:ph type="sldNum" sz="quarter" idx="12"/>
          </p:nvPr>
        </p:nvSpPr>
        <p:spPr>
          <a:xfrm>
            <a:off x="7620000" y="6357938"/>
            <a:ext cx="2133600" cy="476250"/>
          </a:xfrm>
          <a:ln/>
        </p:spPr>
        <p:txBody>
          <a:bodyPr/>
          <a:p>
            <a:pPr marL="0" indent="0" eaLnBrk="1" hangingPunct="1">
              <a:spcBef>
                <a:spcPct val="0"/>
              </a:spcBef>
              <a:buSzPct val="100000"/>
              <a:buNone/>
            </a:pPr>
            <a:fld id="{9A0DB2DC-4C9A-4742-B13C-FB6460FD3503}" type="slidenum">
              <a:rPr lang="en-US" altLang="zh-CN" sz="1400" dirty="0">
                <a:cs typeface="Arial" panose="020B0604020202020204" pitchFamily="34" charset="0"/>
              </a:rPr>
            </a:fld>
            <a:endParaRPr lang="en-US" altLang="zh-CN" sz="1400" dirty="0">
              <a:ea typeface="Arial" panose="020B0604020202020204" pitchFamily="34" charset="0"/>
              <a:cs typeface="Arial" panose="020B0604020202020204" pitchFamily="34" charset="0"/>
            </a:endParaRPr>
          </a:p>
        </p:txBody>
      </p:sp>
      <p:sp>
        <p:nvSpPr>
          <p:cNvPr id="48131" name="矩形 2"/>
          <p:cNvSpPr/>
          <p:nvPr/>
        </p:nvSpPr>
        <p:spPr>
          <a:xfrm>
            <a:off x="2017713" y="69850"/>
            <a:ext cx="5108575" cy="646113"/>
          </a:xfrm>
          <a:prstGeom prst="rect">
            <a:avLst/>
          </a:prstGeom>
          <a:noFill/>
          <a:ln w="9525">
            <a:noFill/>
          </a:ln>
        </p:spPr>
        <p:txBody>
          <a:bodyPr wrap="none"/>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lnSpc>
                <a:spcPct val="150000"/>
              </a:lnSpc>
              <a:spcBef>
                <a:spcPct val="0"/>
              </a:spcBef>
              <a:buSzPct val="100000"/>
              <a:buNone/>
            </a:pPr>
            <a:r>
              <a:rPr lang="en-US" altLang="zh-CN" sz="2400" dirty="0">
                <a:cs typeface="Arial" panose="020B0604020202020204" pitchFamily="34" charset="0"/>
              </a:rPr>
              <a:t>Deep thinking and comments — Short-term consideration (II)</a:t>
            </a:r>
            <a:endParaRPr lang="en-US" altLang="zh-CN" sz="2400" dirty="0">
              <a:ea typeface="Arial" panose="020B0604020202020204" pitchFamily="34" charset="0"/>
            </a:endParaRPr>
          </a:p>
        </p:txBody>
      </p:sp>
      <p:sp>
        <p:nvSpPr>
          <p:cNvPr id="48132" name="TextBox 3"/>
          <p:cNvSpPr/>
          <p:nvPr/>
        </p:nvSpPr>
        <p:spPr>
          <a:xfrm>
            <a:off x="323850" y="715963"/>
            <a:ext cx="7891463" cy="1560512"/>
          </a:xfrm>
          <a:prstGeom prst="rect">
            <a:avLst/>
          </a:prstGeom>
          <a:noFill/>
          <a:ln w="9525" cap="flat" cmpd="sng">
            <a:solidFill>
              <a:srgbClr val="FF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just" eaLnBrk="1" hangingPunct="1">
              <a:lnSpc>
                <a:spcPct val="150000"/>
              </a:lnSpc>
              <a:spcBef>
                <a:spcPct val="0"/>
              </a:spcBef>
              <a:buSzPct val="100000"/>
              <a:buNone/>
            </a:pPr>
            <a:r>
              <a:rPr lang="en-US" altLang="zh-CN" sz="1800" dirty="0">
                <a:cs typeface="Arial" panose="020B0604020202020204" pitchFamily="34" charset="0"/>
              </a:rPr>
              <a:t>        </a:t>
            </a:r>
            <a:r>
              <a:rPr lang="en-US" altLang="zh-CN" sz="1600" dirty="0">
                <a:cs typeface="Arial" panose="020B0604020202020204" pitchFamily="34" charset="0"/>
              </a:rPr>
              <a:t>In the face of each province (municipality directly under the Central Government and autonomous region) defining the concept, connotation and extension of digital trade statistics indicators and developing their own data collection and measurement methods, what is the response at the national level?</a:t>
            </a:r>
            <a:endParaRPr lang="en-US" altLang="zh-CN" sz="1800" dirty="0">
              <a:ea typeface="Arial" panose="020B0604020202020204" pitchFamily="34" charset="0"/>
            </a:endParaRPr>
          </a:p>
        </p:txBody>
      </p:sp>
      <p:sp>
        <p:nvSpPr>
          <p:cNvPr id="48133" name="云形标注 4"/>
          <p:cNvSpPr/>
          <p:nvPr/>
        </p:nvSpPr>
        <p:spPr>
          <a:xfrm>
            <a:off x="107950" y="2922588"/>
            <a:ext cx="2798763" cy="3363912"/>
          </a:xfrm>
          <a:prstGeom prst="cloudCallout">
            <a:avLst>
              <a:gd name="adj1" fmla="val 132222"/>
              <a:gd name="adj2" fmla="val -75509"/>
            </a:avLst>
          </a:prstGeom>
          <a:solidFill>
            <a:srgbClr val="FFFFCC"/>
          </a:solidFill>
          <a:ln w="25400" cap="flat" cmpd="sng">
            <a:solidFill>
              <a:srgbClr val="89A4A7"/>
            </a:solidFill>
            <a:prstDash val="solid"/>
            <a:headEnd type="none" w="med" len="med"/>
            <a:tailEnd type="none" w="med" len="med"/>
          </a:ln>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SzPct val="100000"/>
              <a:buNone/>
            </a:pPr>
            <a:endParaRPr lang="zh-CN" altLang="en-US" sz="1800" dirty="0">
              <a:solidFill>
                <a:srgbClr val="FFFFFF"/>
              </a:solidFill>
              <a:ea typeface="Arial" panose="020B0604020202020204" pitchFamily="34" charset="0"/>
            </a:endParaRPr>
          </a:p>
        </p:txBody>
      </p:sp>
      <p:sp>
        <p:nvSpPr>
          <p:cNvPr id="48134" name="TextBox 5"/>
          <p:cNvSpPr/>
          <p:nvPr/>
        </p:nvSpPr>
        <p:spPr>
          <a:xfrm>
            <a:off x="493713" y="3375025"/>
            <a:ext cx="2192337" cy="2586038"/>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SzPct val="100000"/>
              <a:buNone/>
            </a:pPr>
            <a:r>
              <a:rPr lang="en-US" altLang="zh-CN" sz="1800" dirty="0">
                <a:latin typeface="华文隶书" panose="02010800040101010101" pitchFamily="2" charset="-122"/>
                <a:ea typeface="华文隶书" panose="02010800040101010101" pitchFamily="2" charset="-122"/>
              </a:rPr>
              <a:t>The concept, connotation and extension of indicators, as well as the data collection and measurement methods are inconsistent among provinces!</a:t>
            </a:r>
            <a:endParaRPr lang="en-US" altLang="zh-CN" sz="1800" dirty="0">
              <a:latin typeface="华文隶书" panose="02010800040101010101" pitchFamily="2" charset="-122"/>
              <a:ea typeface="华文隶书" panose="02010800040101010101" pitchFamily="2" charset="-122"/>
            </a:endParaRPr>
          </a:p>
        </p:txBody>
      </p:sp>
      <p:sp>
        <p:nvSpPr>
          <p:cNvPr id="48135" name="云形标注 6"/>
          <p:cNvSpPr/>
          <p:nvPr/>
        </p:nvSpPr>
        <p:spPr>
          <a:xfrm>
            <a:off x="5535613" y="3644900"/>
            <a:ext cx="3151187" cy="3057525"/>
          </a:xfrm>
          <a:prstGeom prst="cloudCallout">
            <a:avLst>
              <a:gd name="adj1" fmla="val -105801"/>
              <a:gd name="adj2" fmla="val -88389"/>
            </a:avLst>
          </a:prstGeom>
          <a:solidFill>
            <a:srgbClr val="99CCFF"/>
          </a:solidFill>
          <a:ln w="25400" cap="flat" cmpd="sng">
            <a:solidFill>
              <a:srgbClr val="89A4A7"/>
            </a:solidFill>
            <a:prstDash val="solid"/>
            <a:headEnd type="none" w="med" len="med"/>
            <a:tailEnd type="none" w="med" len="med"/>
          </a:ln>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SzPct val="100000"/>
              <a:buNone/>
            </a:pPr>
            <a:endParaRPr lang="zh-CN" altLang="en-US" sz="1800" dirty="0">
              <a:solidFill>
                <a:srgbClr val="FFFFFF"/>
              </a:solidFill>
              <a:ea typeface="Arial" panose="020B0604020202020204" pitchFamily="34" charset="0"/>
            </a:endParaRPr>
          </a:p>
        </p:txBody>
      </p:sp>
      <p:sp>
        <p:nvSpPr>
          <p:cNvPr id="48136" name="TextBox 8"/>
          <p:cNvSpPr/>
          <p:nvPr/>
        </p:nvSpPr>
        <p:spPr>
          <a:xfrm>
            <a:off x="5940425" y="3929063"/>
            <a:ext cx="2489200" cy="20320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SzPct val="100000"/>
              <a:buNone/>
            </a:pPr>
            <a:r>
              <a:rPr lang="en-US" altLang="zh-CN" sz="1800" dirty="0">
                <a:latin typeface="华文隶书" panose="02010800040101010101" pitchFamily="2" charset="-122"/>
                <a:ea typeface="华文隶书" panose="02010800040101010101" pitchFamily="2" charset="-122"/>
              </a:rPr>
              <a:t>Even if the concept, connotation and extension of indicators, as well as the collection and measurement methods are consistent among provinces, the summed results are not consistent with national level data!</a:t>
            </a:r>
            <a:endParaRPr lang="en-US" altLang="zh-CN" sz="1800" dirty="0">
              <a:latin typeface="华文隶书" panose="02010800040101010101" pitchFamily="2" charset="-122"/>
              <a:ea typeface="华文隶书" panose="02010800040101010101" pitchFamily="2" charset="-122"/>
            </a:endParaRPr>
          </a:p>
        </p:txBody>
      </p:sp>
      <p:sp>
        <p:nvSpPr>
          <p:cNvPr id="48137" name="爆炸形 2 9"/>
          <p:cNvSpPr/>
          <p:nvPr/>
        </p:nvSpPr>
        <p:spPr>
          <a:xfrm>
            <a:off x="2736850" y="4791075"/>
            <a:ext cx="2428875" cy="1884363"/>
          </a:xfrm>
          <a:prstGeom prst="irregularSeal2">
            <a:avLst/>
          </a:prstGeom>
          <a:solidFill>
            <a:srgbClr val="BBE0E3"/>
          </a:solidFill>
          <a:ln w="25400" cap="flat" cmpd="sng">
            <a:solidFill>
              <a:srgbClr val="89A4A7"/>
            </a:solidFill>
            <a:prstDash val="solid"/>
            <a:round/>
            <a:headEnd type="none" w="med" len="med"/>
            <a:tailEnd type="none" w="med" len="med"/>
          </a:ln>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SzPct val="100000"/>
              <a:buNone/>
            </a:pPr>
            <a:endParaRPr lang="zh-CN" altLang="en-US" sz="1800" dirty="0">
              <a:solidFill>
                <a:srgbClr val="FFFFFF"/>
              </a:solidFill>
              <a:ea typeface="Arial" panose="020B0604020202020204" pitchFamily="34" charset="0"/>
            </a:endParaRPr>
          </a:p>
        </p:txBody>
      </p:sp>
      <p:sp>
        <p:nvSpPr>
          <p:cNvPr id="48138" name="TextBox 33"/>
          <p:cNvSpPr/>
          <p:nvPr/>
        </p:nvSpPr>
        <p:spPr>
          <a:xfrm>
            <a:off x="3008313" y="5499100"/>
            <a:ext cx="1635125" cy="461963"/>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SzPct val="100000"/>
              <a:buNone/>
            </a:pPr>
            <a:r>
              <a:rPr lang="en-US" altLang="zh-CN" sz="1800" dirty="0">
                <a:solidFill>
                  <a:srgbClr val="FF0000"/>
                </a:solidFill>
                <a:cs typeface="Arial" panose="020B0604020202020204" pitchFamily="34" charset="0"/>
              </a:rPr>
              <a:t>Coordinated by?</a:t>
            </a:r>
            <a:endParaRPr lang="en-US" altLang="zh-CN" sz="1800" dirty="0">
              <a:solidFill>
                <a:srgbClr val="FF0000"/>
              </a:solidFill>
              <a:ea typeface="Arial" panose="020B0604020202020204" pitchFamily="34" charset="0"/>
            </a:endParaRP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6"/>
          <p:cNvSpPr txBox="1">
            <a:spLocks noGrp="1"/>
          </p:cNvSpPr>
          <p:nvPr>
            <p:ph type="sldNum" sz="quarter" idx="12"/>
          </p:nvPr>
        </p:nvSpPr>
        <p:spPr>
          <a:xfrm>
            <a:off x="7956550" y="6316663"/>
            <a:ext cx="2133600" cy="476250"/>
          </a:xfrm>
          <a:ln/>
        </p:spPr>
        <p:txBody>
          <a:bodyPr/>
          <a:p>
            <a:pPr marL="0" indent="0" eaLnBrk="1" hangingPunct="1">
              <a:spcBef>
                <a:spcPct val="0"/>
              </a:spcBef>
              <a:buSzPct val="100000"/>
              <a:buNone/>
            </a:pPr>
            <a:fld id="{9A0DB2DC-4C9A-4742-B13C-FB6460FD3503}" type="slidenum">
              <a:rPr lang="en-US" altLang="zh-CN" sz="1400" dirty="0">
                <a:cs typeface="Arial" panose="020B0604020202020204" pitchFamily="34" charset="0"/>
              </a:rPr>
            </a:fld>
            <a:endParaRPr lang="en-US" altLang="zh-CN" sz="1400" dirty="0">
              <a:ea typeface="Arial" panose="020B0604020202020204" pitchFamily="34" charset="0"/>
              <a:cs typeface="Arial" panose="020B0604020202020204" pitchFamily="34" charset="0"/>
            </a:endParaRPr>
          </a:p>
        </p:txBody>
      </p:sp>
      <p:sp>
        <p:nvSpPr>
          <p:cNvPr id="49155" name="TextBox 2"/>
          <p:cNvSpPr/>
          <p:nvPr/>
        </p:nvSpPr>
        <p:spPr>
          <a:xfrm>
            <a:off x="179388" y="1428750"/>
            <a:ext cx="4105275" cy="2720975"/>
          </a:xfrm>
          <a:prstGeom prst="rect">
            <a:avLst/>
          </a:prstGeom>
          <a:solidFill>
            <a:srgbClr val="99CCFF"/>
          </a:solid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just" eaLnBrk="1" hangingPunct="1">
              <a:lnSpc>
                <a:spcPct val="150000"/>
              </a:lnSpc>
              <a:spcBef>
                <a:spcPct val="0"/>
              </a:spcBef>
              <a:buSzPct val="100000"/>
              <a:buNone/>
            </a:pPr>
            <a:r>
              <a:rPr lang="en-US" altLang="zh-CN" sz="1400" dirty="0">
                <a:cs typeface="Arial" panose="020B0604020202020204" pitchFamily="34" charset="0"/>
              </a:rPr>
              <a:t>        The General </a:t>
            </a:r>
            <a:r>
              <a:rPr lang="en-US" altLang="zh-CN" sz="1600" dirty="0">
                <a:cs typeface="Arial" panose="020B0604020202020204" pitchFamily="34" charset="0"/>
              </a:rPr>
              <a:t>Administration</a:t>
            </a:r>
            <a:r>
              <a:rPr lang="en-US" altLang="zh-CN" sz="1400" dirty="0">
                <a:cs typeface="Arial" panose="020B0604020202020204" pitchFamily="34" charset="0"/>
              </a:rPr>
              <a:t> of Customs needs to continue to improve and refine the statistical methods for cross-border e-commerce, in order to cover the various business activities of cross-border e-commerce and to be able to provide a statistical data with refined indicators such as the transaction subjects, the trade target countries, and the place of domestic business.</a:t>
            </a:r>
            <a:endParaRPr lang="en-US" altLang="zh-CN" sz="1400" dirty="0">
              <a:ea typeface="Arial" panose="020B0604020202020204" pitchFamily="34" charset="0"/>
            </a:endParaRPr>
          </a:p>
        </p:txBody>
      </p:sp>
      <p:sp>
        <p:nvSpPr>
          <p:cNvPr id="49156" name="TextBox 3"/>
          <p:cNvSpPr/>
          <p:nvPr/>
        </p:nvSpPr>
        <p:spPr>
          <a:xfrm>
            <a:off x="4859338" y="3500438"/>
            <a:ext cx="3827462" cy="2586037"/>
          </a:xfrm>
          <a:prstGeom prst="rect">
            <a:avLst/>
          </a:prstGeom>
          <a:solidFill>
            <a:srgbClr val="FBA3E2"/>
          </a:solid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just" eaLnBrk="1" hangingPunct="1">
              <a:lnSpc>
                <a:spcPct val="150000"/>
              </a:lnSpc>
              <a:spcBef>
                <a:spcPct val="0"/>
              </a:spcBef>
              <a:buSzPct val="100000"/>
              <a:buNone/>
            </a:pPr>
            <a:r>
              <a:rPr lang="en-US" altLang="zh-CN" sz="1400" dirty="0">
                <a:cs typeface="Arial" panose="020B0604020202020204" pitchFamily="34" charset="0"/>
              </a:rPr>
              <a:t>       The manual proposes a digital intermediary platform service measurement that enables to consider the use of integrated customs and other survey methods to measure the platform service cost rate to estimate the platform cost service exports and imports in cross-border e-commerce transactions in general.</a:t>
            </a:r>
            <a:endParaRPr lang="en-US" altLang="zh-CN" sz="1400" dirty="0">
              <a:ea typeface="Arial" panose="020B0604020202020204" pitchFamily="34" charset="0"/>
            </a:endParaRPr>
          </a:p>
        </p:txBody>
      </p:sp>
      <p:sp>
        <p:nvSpPr>
          <p:cNvPr id="49157" name="云形标注 4"/>
          <p:cNvSpPr/>
          <p:nvPr/>
        </p:nvSpPr>
        <p:spPr>
          <a:xfrm>
            <a:off x="642938" y="4457700"/>
            <a:ext cx="1697037" cy="2143125"/>
          </a:xfrm>
          <a:prstGeom prst="cloudCallout">
            <a:avLst>
              <a:gd name="adj1" fmla="val 132222"/>
              <a:gd name="adj2" fmla="val -75509"/>
            </a:avLst>
          </a:prstGeom>
          <a:solidFill>
            <a:srgbClr val="FFFFCC"/>
          </a:solidFill>
          <a:ln w="25400" cap="flat" cmpd="sng">
            <a:solidFill>
              <a:srgbClr val="89A4A7"/>
            </a:solidFill>
            <a:prstDash val="solid"/>
            <a:headEnd type="none" w="med" len="med"/>
            <a:tailEnd type="none" w="med" len="med"/>
          </a:ln>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SzPct val="100000"/>
              <a:buNone/>
            </a:pPr>
            <a:endParaRPr lang="zh-CN" altLang="en-US" sz="1800" dirty="0">
              <a:solidFill>
                <a:srgbClr val="FFFFFF"/>
              </a:solidFill>
              <a:ea typeface="Arial" panose="020B0604020202020204" pitchFamily="34" charset="0"/>
            </a:endParaRPr>
          </a:p>
        </p:txBody>
      </p:sp>
      <p:sp>
        <p:nvSpPr>
          <p:cNvPr id="49158" name="TextBox 5"/>
          <p:cNvSpPr/>
          <p:nvPr/>
        </p:nvSpPr>
        <p:spPr>
          <a:xfrm>
            <a:off x="928688" y="4929188"/>
            <a:ext cx="1411287" cy="120015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SzPct val="100000"/>
              <a:buNone/>
            </a:pPr>
            <a:r>
              <a:rPr lang="en-US" altLang="zh-CN" sz="1800" dirty="0">
                <a:cs typeface="Arial" panose="020B0604020202020204" pitchFamily="34" charset="0"/>
              </a:rPr>
              <a:t>It can be completed by Customs itself</a:t>
            </a:r>
            <a:endParaRPr lang="en-US" altLang="zh-CN" sz="1800" dirty="0">
              <a:ea typeface="Arial" panose="020B0604020202020204" pitchFamily="34" charset="0"/>
            </a:endParaRPr>
          </a:p>
        </p:txBody>
      </p:sp>
      <p:sp>
        <p:nvSpPr>
          <p:cNvPr id="49159" name="云形标注 6"/>
          <p:cNvSpPr/>
          <p:nvPr/>
        </p:nvSpPr>
        <p:spPr>
          <a:xfrm>
            <a:off x="4714875" y="1643063"/>
            <a:ext cx="1585913" cy="1143000"/>
          </a:xfrm>
          <a:prstGeom prst="cloudCallout">
            <a:avLst>
              <a:gd name="adj1" fmla="val 108569"/>
              <a:gd name="adj2" fmla="val 96972"/>
            </a:avLst>
          </a:prstGeom>
          <a:solidFill>
            <a:srgbClr val="A0F5FE"/>
          </a:solidFill>
          <a:ln w="25400" cap="flat" cmpd="sng">
            <a:solidFill>
              <a:srgbClr val="89A4A7"/>
            </a:solidFill>
            <a:prstDash val="solid"/>
            <a:headEnd type="none" w="med" len="med"/>
            <a:tailEnd type="none" w="med" len="med"/>
          </a:ln>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SzPct val="100000"/>
              <a:buNone/>
            </a:pPr>
            <a:endParaRPr lang="zh-CN" altLang="en-US" sz="1800" dirty="0">
              <a:solidFill>
                <a:srgbClr val="FFFFFF"/>
              </a:solidFill>
              <a:ea typeface="Arial" panose="020B0604020202020204" pitchFamily="34" charset="0"/>
            </a:endParaRPr>
          </a:p>
        </p:txBody>
      </p:sp>
      <p:sp>
        <p:nvSpPr>
          <p:cNvPr id="49160" name="TextBox 7"/>
          <p:cNvSpPr/>
          <p:nvPr/>
        </p:nvSpPr>
        <p:spPr>
          <a:xfrm>
            <a:off x="4849813" y="1951038"/>
            <a:ext cx="1443037" cy="369887"/>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SzPct val="100000"/>
              <a:buNone/>
            </a:pPr>
            <a:r>
              <a:rPr lang="en-US" altLang="zh-CN" sz="1800" dirty="0">
                <a:cs typeface="Arial" panose="020B0604020202020204" pitchFamily="34" charset="0"/>
              </a:rPr>
              <a:t>Coordinated by?</a:t>
            </a:r>
            <a:endParaRPr lang="en-US" altLang="zh-CN" sz="1800" dirty="0">
              <a:ea typeface="Arial" panose="020B0604020202020204" pitchFamily="34" charset="0"/>
            </a:endParaRPr>
          </a:p>
        </p:txBody>
      </p:sp>
      <p:sp>
        <p:nvSpPr>
          <p:cNvPr id="49161" name="矩形 8"/>
          <p:cNvSpPr/>
          <p:nvPr/>
        </p:nvSpPr>
        <p:spPr>
          <a:xfrm>
            <a:off x="1992313" y="125413"/>
            <a:ext cx="5108575" cy="646112"/>
          </a:xfrm>
          <a:prstGeom prst="rect">
            <a:avLst/>
          </a:prstGeom>
          <a:noFill/>
          <a:ln w="9525">
            <a:noFill/>
          </a:ln>
        </p:spPr>
        <p:txBody>
          <a:bodyPr wrap="none"/>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lnSpc>
                <a:spcPct val="150000"/>
              </a:lnSpc>
              <a:spcBef>
                <a:spcPct val="0"/>
              </a:spcBef>
              <a:buSzPct val="100000"/>
              <a:buNone/>
            </a:pPr>
            <a:r>
              <a:rPr lang="en-US" altLang="zh-CN" sz="2400" dirty="0">
                <a:cs typeface="Arial" panose="020B0604020202020204" pitchFamily="34" charset="0"/>
              </a:rPr>
              <a:t>Deep thinking and comments — Short-term consideration (III)</a:t>
            </a:r>
            <a:endParaRPr lang="en-US" altLang="zh-CN" sz="2400" dirty="0">
              <a:ea typeface="Arial" panose="020B0604020202020204" pitchFamily="34" charset="0"/>
            </a:endParaRP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6"/>
          <p:cNvSpPr txBox="1">
            <a:spLocks noGrp="1"/>
          </p:cNvSpPr>
          <p:nvPr>
            <p:ph type="sldNum" sz="quarter" idx="12"/>
          </p:nvPr>
        </p:nvSpPr>
        <p:spPr>
          <a:xfrm>
            <a:off x="7596188" y="6345238"/>
            <a:ext cx="2133600" cy="476250"/>
          </a:xfrm>
          <a:ln/>
        </p:spPr>
        <p:txBody>
          <a:bodyPr/>
          <a:p>
            <a:pPr marL="0" indent="0" eaLnBrk="1" hangingPunct="1">
              <a:spcBef>
                <a:spcPct val="0"/>
              </a:spcBef>
              <a:buSzPct val="100000"/>
              <a:buNone/>
            </a:pPr>
            <a:fld id="{9A0DB2DC-4C9A-4742-B13C-FB6460FD3503}" type="slidenum">
              <a:rPr lang="en-US" altLang="zh-CN" sz="1400" dirty="0">
                <a:cs typeface="Arial" panose="020B0604020202020204" pitchFamily="34" charset="0"/>
              </a:rPr>
            </a:fld>
            <a:endParaRPr lang="en-US" altLang="zh-CN" sz="1400" dirty="0">
              <a:ea typeface="Arial" panose="020B0604020202020204" pitchFamily="34" charset="0"/>
              <a:cs typeface="Arial" panose="020B0604020202020204" pitchFamily="34" charset="0"/>
            </a:endParaRPr>
          </a:p>
        </p:txBody>
      </p:sp>
      <p:sp>
        <p:nvSpPr>
          <p:cNvPr id="50179" name="矩形 2"/>
          <p:cNvSpPr/>
          <p:nvPr/>
        </p:nvSpPr>
        <p:spPr>
          <a:xfrm>
            <a:off x="320675" y="261938"/>
            <a:ext cx="5108575" cy="461962"/>
          </a:xfrm>
          <a:prstGeom prst="rect">
            <a:avLst/>
          </a:prstGeom>
          <a:noFill/>
          <a:ln w="9525">
            <a:noFill/>
          </a:ln>
        </p:spPr>
        <p:txBody>
          <a:bodyPr wrap="none"/>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SzPct val="100000"/>
              <a:buNone/>
            </a:pPr>
            <a:r>
              <a:rPr lang="en-US" altLang="zh-CN" sz="2000" dirty="0">
                <a:cs typeface="Arial" panose="020B0604020202020204" pitchFamily="34" charset="0"/>
              </a:rPr>
              <a:t>Deep thinking and comments — Medium- and long-term consideration (I)</a:t>
            </a:r>
            <a:endParaRPr lang="en-US" altLang="zh-CN" sz="2000" dirty="0">
              <a:ea typeface="Arial" panose="020B0604020202020204" pitchFamily="34" charset="0"/>
            </a:endParaRPr>
          </a:p>
        </p:txBody>
      </p:sp>
      <p:sp>
        <p:nvSpPr>
          <p:cNvPr id="50180" name="TextBox 3"/>
          <p:cNvSpPr/>
          <p:nvPr/>
        </p:nvSpPr>
        <p:spPr>
          <a:xfrm>
            <a:off x="107950" y="1214438"/>
            <a:ext cx="2749550" cy="4518025"/>
          </a:xfrm>
          <a:prstGeom prst="rect">
            <a:avLst/>
          </a:prstGeom>
          <a:noFill/>
          <a:ln w="9525" cap="flat" cmpd="sng">
            <a:solidFill>
              <a:srgbClr val="FF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50000"/>
              </a:lnSpc>
              <a:spcBef>
                <a:spcPct val="0"/>
              </a:spcBef>
              <a:buSzPct val="100000"/>
              <a:buNone/>
            </a:pPr>
            <a:r>
              <a:rPr lang="en-US" altLang="zh-CN" sz="1600" dirty="0">
                <a:cs typeface="Arial" panose="020B0604020202020204" pitchFamily="34" charset="0"/>
              </a:rPr>
              <a:t>Service Trade Department of the Ministry of Commerce proposes: digital trade takes data as the production factor, digital services as the core, and digital delivery as the feature.</a:t>
            </a:r>
            <a:endParaRPr lang="en-US" altLang="zh-CN" sz="1600" dirty="0">
              <a:cs typeface="Arial" panose="020B0604020202020204" pitchFamily="34" charset="0"/>
            </a:endParaRPr>
          </a:p>
          <a:p>
            <a:pPr marL="0" lvl="0" indent="0" eaLnBrk="1" hangingPunct="1">
              <a:lnSpc>
                <a:spcPct val="150000"/>
              </a:lnSpc>
              <a:spcBef>
                <a:spcPct val="0"/>
              </a:spcBef>
              <a:buSzPct val="100000"/>
              <a:buNone/>
            </a:pPr>
            <a:r>
              <a:rPr lang="en-US" altLang="zh-CN" sz="1600" dirty="0">
                <a:cs typeface="Arial" panose="020B0604020202020204" pitchFamily="34" charset="0"/>
              </a:rPr>
              <a:t>According to the objects of the transaction, digital trade includes digital technology trade, digital product trade and data trade.</a:t>
            </a:r>
            <a:endParaRPr lang="en-US" altLang="zh-CN" sz="1600" dirty="0">
              <a:ea typeface="Arial" panose="020B0604020202020204" pitchFamily="34" charset="0"/>
            </a:endParaRPr>
          </a:p>
        </p:txBody>
      </p:sp>
      <p:sp>
        <p:nvSpPr>
          <p:cNvPr id="50181" name="TextBox 4"/>
          <p:cNvSpPr/>
          <p:nvPr/>
        </p:nvSpPr>
        <p:spPr>
          <a:xfrm>
            <a:off x="3500438" y="1214438"/>
            <a:ext cx="5000625" cy="1214437"/>
          </a:xfrm>
          <a:prstGeom prst="rect">
            <a:avLst/>
          </a:prstGeom>
          <a:noFill/>
          <a:ln w="9525" cap="flat" cmpd="sng">
            <a:solidFill>
              <a:srgbClr val="4425FB"/>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50000"/>
              </a:lnSpc>
              <a:spcBef>
                <a:spcPct val="0"/>
              </a:spcBef>
              <a:buSzPct val="100000"/>
              <a:buNone/>
            </a:pPr>
            <a:r>
              <a:rPr lang="en-US" altLang="zh-CN" sz="1800" dirty="0">
                <a:cs typeface="Arial" panose="020B0604020202020204" pitchFamily="34" charset="0"/>
              </a:rPr>
              <a:t>WTO-OECT had the idea of absorbing trichotomy of goods, services and information into their digital trade measurement framework.</a:t>
            </a:r>
            <a:endParaRPr lang="en-US" altLang="zh-CN" sz="1800" dirty="0">
              <a:ea typeface="Arial" panose="020B0604020202020204" pitchFamily="34" charset="0"/>
            </a:endParaRPr>
          </a:p>
        </p:txBody>
      </p:sp>
      <p:sp>
        <p:nvSpPr>
          <p:cNvPr id="50182" name="爆炸形 2 5"/>
          <p:cNvSpPr/>
          <p:nvPr/>
        </p:nvSpPr>
        <p:spPr>
          <a:xfrm>
            <a:off x="3276600" y="2428875"/>
            <a:ext cx="5759450" cy="4518025"/>
          </a:xfrm>
          <a:prstGeom prst="irregularSeal2">
            <a:avLst/>
          </a:prstGeom>
          <a:solidFill>
            <a:srgbClr val="BBE0E3"/>
          </a:solidFill>
          <a:ln w="25400" cap="flat" cmpd="sng">
            <a:solidFill>
              <a:srgbClr val="89A4A7"/>
            </a:solidFill>
            <a:prstDash val="solid"/>
            <a:round/>
            <a:headEnd type="none" w="med" len="med"/>
            <a:tailEnd type="none" w="med" len="med"/>
          </a:ln>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SzPct val="100000"/>
              <a:buNone/>
            </a:pPr>
            <a:endParaRPr lang="zh-CN" altLang="en-US" sz="1800" dirty="0">
              <a:solidFill>
                <a:srgbClr val="FFFFFF"/>
              </a:solidFill>
              <a:ea typeface="Arial" panose="020B0604020202020204" pitchFamily="34" charset="0"/>
            </a:endParaRPr>
          </a:p>
        </p:txBody>
      </p:sp>
      <p:sp>
        <p:nvSpPr>
          <p:cNvPr id="50183" name="TextBox 6"/>
          <p:cNvSpPr/>
          <p:nvPr/>
        </p:nvSpPr>
        <p:spPr>
          <a:xfrm>
            <a:off x="4556125" y="4022725"/>
            <a:ext cx="3240088" cy="2308225"/>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SzPct val="100000"/>
              <a:buNone/>
            </a:pPr>
            <a:r>
              <a:rPr lang="en-US" altLang="zh-CN" sz="2000" dirty="0">
                <a:solidFill>
                  <a:srgbClr val="FF0000"/>
                </a:solidFill>
                <a:latin typeface="华文隶书" panose="02010800040101010101" pitchFamily="2" charset="-122"/>
                <a:ea typeface="华文隶书" panose="02010800040101010101" pitchFamily="2" charset="-122"/>
              </a:rPr>
              <a:t>Should we go beyond the existing classification of trade in services and create a new classification based on the objects of the transaction? Or…</a:t>
            </a:r>
            <a:endParaRPr lang="en-US" altLang="zh-CN" sz="2000" dirty="0">
              <a:solidFill>
                <a:srgbClr val="FF0000"/>
              </a:solidFill>
              <a:latin typeface="华文隶书" panose="02010800040101010101" pitchFamily="2" charset="-122"/>
              <a:ea typeface="华文隶书" panose="02010800040101010101" pitchFamily="2" charset="-122"/>
            </a:endParaRP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6"/>
          <p:cNvSpPr txBox="1">
            <a:spLocks noGrp="1"/>
          </p:cNvSpPr>
          <p:nvPr>
            <p:ph type="sldNum" sz="quarter" idx="12"/>
          </p:nvPr>
        </p:nvSpPr>
        <p:spPr>
          <a:xfrm>
            <a:off x="7596188" y="6286500"/>
            <a:ext cx="2133600" cy="476250"/>
          </a:xfrm>
          <a:ln/>
        </p:spPr>
        <p:txBody>
          <a:bodyPr/>
          <a:p>
            <a:pPr marL="0" indent="0" eaLnBrk="1" hangingPunct="1">
              <a:spcBef>
                <a:spcPct val="0"/>
              </a:spcBef>
              <a:buSzPct val="100000"/>
              <a:buNone/>
            </a:pPr>
            <a:fld id="{9A0DB2DC-4C9A-4742-B13C-FB6460FD3503}" type="slidenum">
              <a:rPr lang="en-US" altLang="zh-CN" sz="1400" dirty="0">
                <a:cs typeface="Arial" panose="020B0604020202020204" pitchFamily="34" charset="0"/>
              </a:rPr>
            </a:fld>
            <a:endParaRPr lang="en-US" altLang="zh-CN" sz="1400" dirty="0">
              <a:ea typeface="Arial" panose="020B0604020202020204" pitchFamily="34" charset="0"/>
              <a:cs typeface="Arial" panose="020B0604020202020204" pitchFamily="34" charset="0"/>
            </a:endParaRPr>
          </a:p>
        </p:txBody>
      </p:sp>
      <p:sp>
        <p:nvSpPr>
          <p:cNvPr id="51203" name="矩形 2"/>
          <p:cNvSpPr/>
          <p:nvPr/>
        </p:nvSpPr>
        <p:spPr>
          <a:xfrm>
            <a:off x="196850" y="1125538"/>
            <a:ext cx="8750300" cy="5399087"/>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just" eaLnBrk="1" hangingPunct="1">
              <a:lnSpc>
                <a:spcPct val="150000"/>
              </a:lnSpc>
              <a:spcBef>
                <a:spcPct val="0"/>
              </a:spcBef>
              <a:buSzPct val="100000"/>
              <a:buNone/>
            </a:pPr>
            <a:endParaRPr lang="en-US" altLang="zh-CN" sz="1400" dirty="0">
              <a:cs typeface="Arial" panose="020B0604020202020204" pitchFamily="34" charset="0"/>
            </a:endParaRPr>
          </a:p>
          <a:p>
            <a:pPr marL="0" lvl="0" indent="0" algn="just" eaLnBrk="1" hangingPunct="1">
              <a:lnSpc>
                <a:spcPct val="150000"/>
              </a:lnSpc>
              <a:spcBef>
                <a:spcPct val="0"/>
              </a:spcBef>
              <a:buSzPct val="100000"/>
              <a:buNone/>
            </a:pPr>
            <a:r>
              <a:rPr lang="en-US" altLang="zh-CN" sz="1400" dirty="0">
                <a:cs typeface="Arial" panose="020B0604020202020204" pitchFamily="34" charset="0"/>
              </a:rPr>
              <a:t>       Digital economy satellite accounts compilation and digital trade multidimensional measurement reflect the relationship between SNA and sectoral statistics. Some of the data needed for national accounts have to be provided by sectoral statistics, and analyzing the problem from the perspective of the national accounts helps to clarify the scale and proportionality of the multiple indicators involved in digital trade.</a:t>
            </a:r>
            <a:endParaRPr lang="en-US" altLang="zh-CN" sz="1400" dirty="0">
              <a:cs typeface="Arial" panose="020B0604020202020204" pitchFamily="34" charset="0"/>
            </a:endParaRPr>
          </a:p>
          <a:p>
            <a:pPr marL="0" lvl="0" indent="0" algn="just" eaLnBrk="1" hangingPunct="1">
              <a:lnSpc>
                <a:spcPct val="150000"/>
              </a:lnSpc>
              <a:spcBef>
                <a:spcPct val="0"/>
              </a:spcBef>
              <a:buSzPct val="100000"/>
              <a:buNone/>
            </a:pPr>
            <a:r>
              <a:rPr lang="en-US" altLang="zh-CN" sz="1400" dirty="0">
                <a:cs typeface="Arial" panose="020B0604020202020204" pitchFamily="34" charset="0"/>
              </a:rPr>
              <a:t>       The multidimensional measurement requirements proposed in the manual are not available for full implementation in the near future, and can only be used as a medium- and long-term effort goal, with relevant government departments and research institutions devoting their efforts to research.</a:t>
            </a:r>
            <a:endParaRPr lang="en-US" altLang="zh-CN" sz="1400" dirty="0">
              <a:cs typeface="Arial" panose="020B0604020202020204" pitchFamily="34" charset="0"/>
            </a:endParaRPr>
          </a:p>
          <a:p>
            <a:pPr marL="0" lvl="0" indent="0" algn="just" eaLnBrk="1" hangingPunct="1">
              <a:lnSpc>
                <a:spcPct val="150000"/>
              </a:lnSpc>
              <a:spcBef>
                <a:spcPct val="0"/>
              </a:spcBef>
              <a:buSzPct val="100000"/>
              <a:buNone/>
            </a:pPr>
            <a:r>
              <a:rPr lang="en-US" altLang="zh-CN" sz="1400" dirty="0">
                <a:cs typeface="Arial" panose="020B0604020202020204" pitchFamily="34" charset="0"/>
              </a:rPr>
              <a:t>        The "Statistical Classification of the Digital Economy and its Core Industries" issued by the National Bureau of Statistics in June 2021 establishes the basic guideline and indicator system for the statistical accounting of the digital economy and lays a solid foundation for the future compilation of satellite accounts of the digital economy. However, classifying the digital economy industries is only a small step towards the quantitative understanding of the impact of digital technology on the classification of digital trade. The product classification of digital trade requires innovation based on new transaction models, taking into account various factors such as macro management, data availability and statistical efficiency. Anyway, there are various problems waited to solve, which is a long way to go.</a:t>
            </a:r>
            <a:endParaRPr lang="en-US" altLang="zh-CN" sz="1400" dirty="0">
              <a:ea typeface="Arial" panose="020B0604020202020204" pitchFamily="34" charset="0"/>
            </a:endParaRPr>
          </a:p>
        </p:txBody>
      </p:sp>
      <p:sp>
        <p:nvSpPr>
          <p:cNvPr id="51204" name="矩形 3"/>
          <p:cNvSpPr/>
          <p:nvPr/>
        </p:nvSpPr>
        <p:spPr>
          <a:xfrm>
            <a:off x="250825" y="215900"/>
            <a:ext cx="5416550" cy="461963"/>
          </a:xfrm>
          <a:prstGeom prst="rect">
            <a:avLst/>
          </a:prstGeom>
          <a:noFill/>
          <a:ln w="9525">
            <a:noFill/>
          </a:ln>
        </p:spPr>
        <p:txBody>
          <a:bodyPr wrap="none"/>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SzPct val="100000"/>
              <a:buNone/>
            </a:pPr>
            <a:r>
              <a:rPr lang="en-US" altLang="zh-CN" sz="2000" dirty="0">
                <a:cs typeface="Arial" panose="020B0604020202020204" pitchFamily="34" charset="0"/>
              </a:rPr>
              <a:t>Deep thinking and comments —  Medium- and long-term consideration (II)</a:t>
            </a:r>
            <a:endParaRPr lang="en-US" altLang="zh-CN" sz="2000" dirty="0">
              <a:ea typeface="Arial" panose="020B0604020202020204" pitchFamily="34" charset="0"/>
            </a:endParaRP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6"/>
          <p:cNvSpPr txBox="1">
            <a:spLocks noGrp="1"/>
          </p:cNvSpPr>
          <p:nvPr>
            <p:ph type="sldNum" sz="quarter" idx="12"/>
          </p:nvPr>
        </p:nvSpPr>
        <p:spPr>
          <a:xfrm>
            <a:off x="457200" y="6245225"/>
            <a:ext cx="2133600" cy="476250"/>
          </a:xfrm>
          <a:ln/>
        </p:spPr>
        <p:txBody>
          <a:bodyPr/>
          <a:p>
            <a:pPr marL="0" indent="0" eaLnBrk="1" hangingPunct="1">
              <a:spcBef>
                <a:spcPct val="0"/>
              </a:spcBef>
              <a:buSzPct val="100000"/>
              <a:buNone/>
            </a:pPr>
            <a:fld id="{9A0DB2DC-4C9A-4742-B13C-FB6460FD3503}" type="slidenum">
              <a:rPr lang="en-US" altLang="zh-CN" sz="1400" dirty="0">
                <a:cs typeface="Arial" panose="020B0604020202020204" pitchFamily="34" charset="0"/>
              </a:rPr>
            </a:fld>
            <a:endParaRPr lang="en-US" altLang="zh-CN" sz="1400" dirty="0">
              <a:ea typeface="Arial" panose="020B0604020202020204" pitchFamily="34" charset="0"/>
              <a:cs typeface="Arial" panose="020B0604020202020204" pitchFamily="34" charset="0"/>
            </a:endParaRPr>
          </a:p>
        </p:txBody>
      </p:sp>
      <p:sp>
        <p:nvSpPr>
          <p:cNvPr id="52227" name="TextBox 2"/>
          <p:cNvSpPr/>
          <p:nvPr/>
        </p:nvSpPr>
        <p:spPr>
          <a:xfrm>
            <a:off x="1547813" y="2636838"/>
            <a:ext cx="6321425" cy="221615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SzPct val="100000"/>
              <a:buNone/>
            </a:pPr>
            <a:r>
              <a:rPr lang="en-US" altLang="zh-CN" sz="9600" dirty="0">
                <a:cs typeface="Arial" panose="020B0604020202020204" pitchFamily="34" charset="0"/>
              </a:rPr>
              <a:t>Thank you!</a:t>
            </a:r>
            <a:endParaRPr lang="en-US" altLang="zh-CN" sz="9600" dirty="0">
              <a:ea typeface="Arial" panose="020B0604020202020204" pitchFamily="34" charset="0"/>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灯片编号占位符 1"/>
          <p:cNvSpPr txBox="1">
            <a:spLocks noGrp="1"/>
          </p:cNvSpPr>
          <p:nvPr>
            <p:ph type="sldNum" sz="quarter" idx="12"/>
          </p:nvPr>
        </p:nvSpPr>
        <p:spPr>
          <a:ln/>
        </p:spPr>
        <p:txBody>
          <a:bodyPr/>
          <a:p>
            <a:pPr marL="0" indent="0" algn="r">
              <a:spcBef>
                <a:spcPct val="0"/>
              </a:spcBef>
              <a:buNone/>
            </a:pPr>
            <a:fld id="{9A0DB2DC-4C9A-4742-B13C-FB6460FD3503}" type="slidenum">
              <a:rPr lang="zh-CN" altLang="zh-CN" sz="1400" dirty="0">
                <a:solidFill>
                  <a:srgbClr val="000000"/>
                </a:solidFill>
              </a:rPr>
            </a:fld>
            <a:endParaRPr lang="zh-CN" altLang="zh-CN" sz="1400" dirty="0">
              <a:solidFill>
                <a:srgbClr val="000000"/>
              </a:solidFill>
            </a:endParaRPr>
          </a:p>
        </p:txBody>
      </p:sp>
      <p:sp>
        <p:nvSpPr>
          <p:cNvPr id="7171" name="TextBox 2"/>
          <p:cNvSpPr txBox="1">
            <a:spLocks noChangeArrowheads="1"/>
          </p:cNvSpPr>
          <p:nvPr/>
        </p:nvSpPr>
        <p:spPr bwMode="auto">
          <a:xfrm>
            <a:off x="228600" y="1135063"/>
            <a:ext cx="8640763" cy="504031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35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    </a:t>
            </a:r>
            <a:r>
              <a:rPr kumimoji="0" lang="zh-CN" altLang="zh-CN" sz="135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Looking back at the beginning of China's integration into the international economic system, China lagged far behind the developed economies in terms of both trade scale and trade structure, and had to catch up. In the rules system, the GATT has long existed, and then formally established the World Trade Organization. As a newcomer, China can only "follow the existing international rules", there is little room for bargaining.</a:t>
            </a:r>
            <a:endParaRPr kumimoji="0" lang="zh-CN" altLang="zh-CN" sz="135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35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    </a:t>
            </a:r>
            <a:r>
              <a:rPr kumimoji="0" lang="zh-CN" altLang="zh-CN" sz="135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In </a:t>
            </a:r>
            <a:r>
              <a:rPr kumimoji="0" lang="zh-CN" altLang="zh-CN" sz="135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international trade statistics, </a:t>
            </a:r>
            <a:r>
              <a:rPr kumimoji="0" lang="zh-CN" altLang="zh-CN" sz="1350" b="0" i="1"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International Merchandise Trade Statistics: Concepts and Definitions</a:t>
            </a:r>
            <a:r>
              <a:rPr kumimoji="0" lang="zh-CN" altLang="zh-CN" sz="135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 has been implemented since 1970</a:t>
            </a:r>
            <a:r>
              <a:rPr kumimoji="0" lang="zh-CN" altLang="zh-CN" sz="135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 and China has to reform its own statistical indicator system and data collection method for trade in goods according to its spirit in order to be in line with international standards. Even for the </a:t>
            </a:r>
            <a:r>
              <a:rPr kumimoji="0" lang="zh-CN" altLang="zh-CN" sz="1350" b="0" i="1"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Manual on Statistics of International Trade in Services</a:t>
            </a:r>
            <a:r>
              <a:rPr kumimoji="0" lang="zh-CN" altLang="zh-CN" sz="135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 which was implemented in 2002</a:t>
            </a:r>
            <a:r>
              <a:rPr kumimoji="0" lang="zh-CN" altLang="zh-CN" sz="135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 China was not involved in the drafting of its first draft but was only invited to participate in the presentation of the manuscript for the Asia-Pacific region.</a:t>
            </a:r>
            <a:endParaRPr kumimoji="0" lang="en-US" altLang="zh-CN" sz="135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35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    </a:t>
            </a:r>
            <a:r>
              <a:rPr kumimoji="0" lang="zh-CN" altLang="zh-CN" sz="135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As far as the tide of digital trade is concerned, China and other economies are basically involved in synchronization. With a large scale on digital trade business, China has ranked among the major economies, especially cross-border e-commerce, which has unique advantages and great influence. The non-existence of uniform international rules and norms for digital trade measurement is leaving time and space for China to participate in the same way as other economies. In short, China faces good opportunities in all aspects of digital trade today, including business development, rule making and measurement methodology development.</a:t>
            </a:r>
            <a:endParaRPr kumimoji="0" lang="zh-CN" altLang="zh-CN" sz="135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7172" name="TextBox 3"/>
          <p:cNvSpPr txBox="1"/>
          <p:nvPr/>
        </p:nvSpPr>
        <p:spPr>
          <a:xfrm>
            <a:off x="1214438" y="357188"/>
            <a:ext cx="6670675" cy="7080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a:spcBef>
                <a:spcPct val="0"/>
              </a:spcBef>
              <a:buNone/>
            </a:pPr>
            <a:r>
              <a:rPr lang="zh-CN" altLang="zh-CN" sz="2000" dirty="0">
                <a:solidFill>
                  <a:srgbClr val="000000"/>
                </a:solidFill>
              </a:rPr>
              <a:t>1.3  Digital trade measurement: challenges of the times, opportunities for China</a:t>
            </a:r>
            <a:endParaRPr lang="zh-CN" altLang="zh-CN" sz="2000"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灯片编号占位符 1"/>
          <p:cNvSpPr txBox="1">
            <a:spLocks noGrp="1"/>
          </p:cNvSpPr>
          <p:nvPr>
            <p:ph type="sldNum" sz="quarter" idx="12"/>
          </p:nvPr>
        </p:nvSpPr>
        <p:spPr>
          <a:ln/>
        </p:spPr>
        <p:txBody>
          <a:bodyPr/>
          <a:p>
            <a:pPr marL="0" indent="0" algn="r">
              <a:spcBef>
                <a:spcPct val="0"/>
              </a:spcBef>
              <a:buNone/>
            </a:pPr>
            <a:fld id="{9A0DB2DC-4C9A-4742-B13C-FB6460FD3503}" type="slidenum">
              <a:rPr lang="zh-CN" altLang="zh-CN" sz="1400" dirty="0">
                <a:solidFill>
                  <a:srgbClr val="000000"/>
                </a:solidFill>
              </a:rPr>
            </a:fld>
            <a:endParaRPr lang="zh-CN" altLang="zh-CN" sz="1400" dirty="0">
              <a:solidFill>
                <a:srgbClr val="000000"/>
              </a:solidFill>
            </a:endParaRPr>
          </a:p>
        </p:txBody>
      </p:sp>
      <p:sp>
        <p:nvSpPr>
          <p:cNvPr id="8195" name="TextBox 2"/>
          <p:cNvSpPr txBox="1"/>
          <p:nvPr/>
        </p:nvSpPr>
        <p:spPr>
          <a:xfrm>
            <a:off x="357188" y="552450"/>
            <a:ext cx="8358187" cy="1346200"/>
          </a:xfrm>
          <a:prstGeom prst="rect">
            <a:avLst/>
          </a:prstGeom>
          <a:solidFill>
            <a:srgbClr val="FFFF00"/>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nSpc>
                <a:spcPct val="150000"/>
              </a:lnSpc>
              <a:spcBef>
                <a:spcPct val="0"/>
              </a:spcBef>
              <a:buNone/>
            </a:pPr>
            <a:r>
              <a:rPr lang="zh-CN" altLang="zh-CN" sz="1400" dirty="0">
                <a:solidFill>
                  <a:srgbClr val="000000"/>
                </a:solidFill>
              </a:rPr>
              <a:t>       In the process of moving from trade nation to </a:t>
            </a:r>
            <a:r>
              <a:rPr lang="en-US" altLang="zh-CN" sz="1400" dirty="0">
                <a:solidFill>
                  <a:srgbClr val="000000"/>
                </a:solidFill>
              </a:rPr>
              <a:t>a</a:t>
            </a:r>
            <a:r>
              <a:rPr lang="zh-CN" altLang="zh-CN" sz="1400" dirty="0">
                <a:solidFill>
                  <a:srgbClr val="000000"/>
                </a:solidFill>
              </a:rPr>
              <a:t> trade powerful nation, digital trade is a rare opportunity and a powerful grip. Answering the challenge of digital trade measurement in the international community with innovative thinking and scientific and pragmatic methods is the key to China's development of digital trade.</a:t>
            </a:r>
            <a:endParaRPr lang="zh-CN" altLang="zh-CN" sz="1400" dirty="0">
              <a:solidFill>
                <a:srgbClr val="000000"/>
              </a:solidFill>
            </a:endParaRPr>
          </a:p>
        </p:txBody>
      </p:sp>
      <p:sp>
        <p:nvSpPr>
          <p:cNvPr id="8196" name="TextBox 4"/>
          <p:cNvSpPr txBox="1"/>
          <p:nvPr/>
        </p:nvSpPr>
        <p:spPr>
          <a:xfrm>
            <a:off x="476250" y="2330450"/>
            <a:ext cx="7929563" cy="5222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zh-CN" altLang="zh-CN" sz="1400" dirty="0">
                <a:solidFill>
                  <a:srgbClr val="000000"/>
                </a:solidFill>
              </a:rPr>
              <a:t>The openness and growth gives room for China to participate in its compilation and revision of the </a:t>
            </a:r>
            <a:r>
              <a:rPr lang="zh-CN" altLang="zh-CN" sz="1400" i="1" dirty="0">
                <a:solidFill>
                  <a:srgbClr val="000000"/>
                </a:solidFill>
              </a:rPr>
              <a:t>Handbook of Digital Trade</a:t>
            </a:r>
            <a:r>
              <a:rPr lang="zh-CN" altLang="zh-CN" sz="1400" dirty="0">
                <a:solidFill>
                  <a:srgbClr val="000000"/>
                </a:solidFill>
              </a:rPr>
              <a:t>.</a:t>
            </a:r>
            <a:endParaRPr lang="zh-CN" altLang="zh-CN" sz="1400" dirty="0">
              <a:solidFill>
                <a:srgbClr val="000000"/>
              </a:solidFill>
            </a:endParaRPr>
          </a:p>
        </p:txBody>
      </p:sp>
      <p:sp>
        <p:nvSpPr>
          <p:cNvPr id="8197" name="TextBox 5"/>
          <p:cNvSpPr txBox="1"/>
          <p:nvPr/>
        </p:nvSpPr>
        <p:spPr>
          <a:xfrm>
            <a:off x="500063" y="3284538"/>
            <a:ext cx="8072437" cy="27305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nSpc>
                <a:spcPct val="150000"/>
              </a:lnSpc>
              <a:spcBef>
                <a:spcPct val="0"/>
              </a:spcBef>
              <a:buNone/>
            </a:pPr>
            <a:r>
              <a:rPr lang="zh-CN" altLang="zh-CN" sz="1800" dirty="0">
                <a:solidFill>
                  <a:srgbClr val="000000"/>
                </a:solidFill>
              </a:rPr>
              <a:t>     </a:t>
            </a:r>
            <a:r>
              <a:rPr lang="zh-CN" altLang="zh-CN" sz="1400" dirty="0">
                <a:solidFill>
                  <a:srgbClr val="000000"/>
                </a:solidFill>
              </a:rPr>
              <a:t>The main members of the expert group for the preparation of the manual are from several major international organizations, and also include experts from several WTO members.</a:t>
            </a:r>
            <a:endParaRPr lang="zh-CN" altLang="zh-CN" sz="1400" dirty="0">
              <a:solidFill>
                <a:srgbClr val="000000"/>
              </a:solidFill>
            </a:endParaRPr>
          </a:p>
          <a:p>
            <a:pPr marL="0" lvl="0" indent="0">
              <a:lnSpc>
                <a:spcPct val="150000"/>
              </a:lnSpc>
              <a:spcBef>
                <a:spcPct val="0"/>
              </a:spcBef>
              <a:buNone/>
            </a:pPr>
            <a:r>
              <a:rPr lang="zh-CN" altLang="zh-CN" sz="1400" dirty="0">
                <a:solidFill>
                  <a:srgbClr val="000000"/>
                </a:solidFill>
              </a:rPr>
              <a:t>      The editor-in-chief's speech mentioned the participation of three Chinese Customs officers who were involved in the compilation from the perspective of goods trade statistics (the speech mentioned </a:t>
            </a:r>
            <a:r>
              <a:rPr lang="zh-CN" altLang="zh-CN" sz="1200" dirty="0">
                <a:solidFill>
                  <a:srgbClr val="000000"/>
                </a:solidFill>
              </a:rPr>
              <a:t>China Customs’ Cross-Border E-Commerce Information System, hereinafter referred to as CBEIS).</a:t>
            </a:r>
            <a:endParaRPr lang="zh-CN" altLang="zh-CN" sz="1200" dirty="0">
              <a:solidFill>
                <a:srgbClr val="000000"/>
              </a:solidFill>
            </a:endParaRPr>
          </a:p>
          <a:p>
            <a:pPr marL="0" lvl="0" indent="0">
              <a:lnSpc>
                <a:spcPct val="150000"/>
              </a:lnSpc>
              <a:spcBef>
                <a:spcPct val="0"/>
              </a:spcBef>
              <a:buNone/>
            </a:pPr>
            <a:r>
              <a:rPr lang="zh-CN" altLang="zh-CN" sz="1400" dirty="0">
                <a:solidFill>
                  <a:srgbClr val="000000"/>
                </a:solidFill>
              </a:rPr>
              <a:t>       No Chinese experts have participated in the statistics of trade in services. However, the development of digital trade measurement methods in China is pending the joint efforts of government authorities, social research institutions</a:t>
            </a:r>
            <a:r>
              <a:rPr lang="en-US" altLang="zh-CN" sz="1400" dirty="0">
                <a:solidFill>
                  <a:srgbClr val="000000"/>
                </a:solidFill>
              </a:rPr>
              <a:t>,</a:t>
            </a:r>
            <a:r>
              <a:rPr lang="zh-CN" altLang="zh-CN" sz="1400" dirty="0">
                <a:solidFill>
                  <a:srgbClr val="000000"/>
                </a:solidFill>
              </a:rPr>
              <a:t> and universities.</a:t>
            </a:r>
            <a:endParaRPr lang="zh-CN" altLang="zh-CN" sz="1400"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灯片编号占位符 5"/>
          <p:cNvSpPr txBox="1">
            <a:spLocks noGrp="1"/>
          </p:cNvSpPr>
          <p:nvPr>
            <p:ph type="sldNum" sz="quarter" idx="12"/>
          </p:nvPr>
        </p:nvSpPr>
        <p:spPr>
          <a:ln/>
        </p:spPr>
        <p:txBody>
          <a:bodyPr/>
          <a:p>
            <a:pPr marL="0" indent="0" algn="r">
              <a:spcBef>
                <a:spcPct val="0"/>
              </a:spcBef>
              <a:buNone/>
            </a:pPr>
            <a:fld id="{9A0DB2DC-4C9A-4742-B13C-FB6460FD3503}" type="slidenum">
              <a:rPr lang="zh-CN" altLang="zh-CN" sz="1400" dirty="0">
                <a:solidFill>
                  <a:srgbClr val="000000"/>
                </a:solidFill>
              </a:rPr>
            </a:fld>
            <a:endParaRPr lang="zh-CN" altLang="zh-CN" sz="1400" dirty="0">
              <a:solidFill>
                <a:srgbClr val="000000"/>
              </a:solidFill>
            </a:endParaRPr>
          </a:p>
        </p:txBody>
      </p:sp>
      <p:sp>
        <p:nvSpPr>
          <p:cNvPr id="9219" name="Rectangle 13"/>
          <p:cNvSpPr/>
          <p:nvPr/>
        </p:nvSpPr>
        <p:spPr>
          <a:xfrm>
            <a:off x="971550" y="4076700"/>
            <a:ext cx="6840538" cy="1152525"/>
          </a:xfrm>
          <a:prstGeom prst="rect">
            <a:avLst/>
          </a:prstGeom>
          <a:solidFill>
            <a:srgbClr val="FBA3E2"/>
          </a:solidFill>
          <a:ln w="9525"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dirty="0"/>
          </a:p>
        </p:txBody>
      </p:sp>
      <p:sp>
        <p:nvSpPr>
          <p:cNvPr id="9220" name="Rectangle 9"/>
          <p:cNvSpPr/>
          <p:nvPr/>
        </p:nvSpPr>
        <p:spPr>
          <a:xfrm>
            <a:off x="900113" y="1196975"/>
            <a:ext cx="6840537" cy="1223963"/>
          </a:xfrm>
          <a:prstGeom prst="rect">
            <a:avLst/>
          </a:prstGeom>
          <a:solidFill>
            <a:srgbClr val="A0F5FE"/>
          </a:solidFill>
          <a:ln w="9525"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dirty="0"/>
          </a:p>
        </p:txBody>
      </p:sp>
      <p:sp>
        <p:nvSpPr>
          <p:cNvPr id="9221" name="Text Box 4"/>
          <p:cNvSpPr txBox="1"/>
          <p:nvPr/>
        </p:nvSpPr>
        <p:spPr>
          <a:xfrm>
            <a:off x="881063" y="366713"/>
            <a:ext cx="6840537" cy="7080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a:spcBef>
                <a:spcPct val="0"/>
              </a:spcBef>
              <a:buNone/>
            </a:pPr>
            <a:r>
              <a:rPr lang="zh-CN" altLang="zh-CN" sz="2000" dirty="0">
                <a:solidFill>
                  <a:srgbClr val="000000"/>
                </a:solidFill>
              </a:rPr>
              <a:t>Concept difference and different measurement thinking of digital trade</a:t>
            </a:r>
            <a:endParaRPr lang="zh-CN" altLang="zh-CN" sz="2000" dirty="0">
              <a:solidFill>
                <a:srgbClr val="000000"/>
              </a:solidFill>
            </a:endParaRPr>
          </a:p>
        </p:txBody>
      </p:sp>
      <p:sp>
        <p:nvSpPr>
          <p:cNvPr id="9222" name="Text Box 5"/>
          <p:cNvSpPr txBox="1"/>
          <p:nvPr/>
        </p:nvSpPr>
        <p:spPr>
          <a:xfrm>
            <a:off x="936625" y="1236663"/>
            <a:ext cx="2087563" cy="1200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50000"/>
              </a:spcBef>
              <a:buNone/>
            </a:pPr>
            <a:r>
              <a:rPr lang="zh-CN" altLang="zh-CN" sz="1600" dirty="0">
                <a:solidFill>
                  <a:srgbClr val="000000"/>
                </a:solidFill>
              </a:rPr>
              <a:t>WTO-OECD:</a:t>
            </a:r>
            <a:endParaRPr lang="zh-CN" altLang="zh-CN" sz="1600" dirty="0">
              <a:solidFill>
                <a:srgbClr val="000000"/>
              </a:solidFill>
            </a:endParaRPr>
          </a:p>
          <a:p>
            <a:pPr marL="0" lvl="0" indent="0">
              <a:spcBef>
                <a:spcPct val="50000"/>
              </a:spcBef>
              <a:buNone/>
            </a:pPr>
            <a:r>
              <a:rPr lang="zh-CN" altLang="zh-CN" sz="1600" dirty="0">
                <a:solidFill>
                  <a:srgbClr val="000000"/>
                </a:solidFill>
              </a:rPr>
              <a:t>Wide caliber, three-dimensional architecture</a:t>
            </a:r>
            <a:endParaRPr lang="zh-CN" altLang="zh-CN" sz="1600" dirty="0">
              <a:solidFill>
                <a:srgbClr val="000000"/>
              </a:solidFill>
            </a:endParaRPr>
          </a:p>
        </p:txBody>
      </p:sp>
      <p:sp>
        <p:nvSpPr>
          <p:cNvPr id="9223" name="Line 6"/>
          <p:cNvSpPr/>
          <p:nvPr/>
        </p:nvSpPr>
        <p:spPr>
          <a:xfrm>
            <a:off x="3348038" y="1773238"/>
            <a:ext cx="1800225" cy="0"/>
          </a:xfrm>
          <a:prstGeom prst="line">
            <a:avLst/>
          </a:prstGeom>
          <a:ln w="9525" cap="flat" cmpd="sng">
            <a:solidFill>
              <a:schemeClr val="tx1"/>
            </a:solidFill>
            <a:prstDash val="solid"/>
            <a:headEnd type="none" w="med" len="med"/>
            <a:tailEnd type="triangle" w="med" len="med"/>
          </a:ln>
        </p:spPr>
      </p:sp>
      <p:sp>
        <p:nvSpPr>
          <p:cNvPr id="9224" name="Text Box 7"/>
          <p:cNvSpPr txBox="1"/>
          <p:nvPr/>
        </p:nvSpPr>
        <p:spPr>
          <a:xfrm>
            <a:off x="5349875" y="1492250"/>
            <a:ext cx="2232025" cy="6413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50000"/>
              </a:spcBef>
              <a:buNone/>
            </a:pPr>
            <a:r>
              <a:rPr lang="zh-CN" altLang="zh-CN" sz="1800" dirty="0">
                <a:solidFill>
                  <a:srgbClr val="000000"/>
                </a:solidFill>
              </a:rPr>
              <a:t>Handbook of Digital Trade (2020)</a:t>
            </a:r>
            <a:endParaRPr lang="zh-CN" altLang="zh-CN" sz="1800" dirty="0">
              <a:solidFill>
                <a:srgbClr val="000000"/>
              </a:solidFill>
            </a:endParaRPr>
          </a:p>
        </p:txBody>
      </p:sp>
      <p:sp>
        <p:nvSpPr>
          <p:cNvPr id="9225" name="Text Box 8"/>
          <p:cNvSpPr txBox="1"/>
          <p:nvPr/>
        </p:nvSpPr>
        <p:spPr>
          <a:xfrm>
            <a:off x="755650" y="1052513"/>
            <a:ext cx="6840538"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None/>
            </a:pPr>
            <a:endParaRPr lang="zh-CN" altLang="zh-CN" sz="1800" dirty="0"/>
          </a:p>
        </p:txBody>
      </p:sp>
      <p:sp>
        <p:nvSpPr>
          <p:cNvPr id="9226" name="Text Box 10"/>
          <p:cNvSpPr txBox="1"/>
          <p:nvPr/>
        </p:nvSpPr>
        <p:spPr>
          <a:xfrm>
            <a:off x="971550" y="4217988"/>
            <a:ext cx="2376488" cy="9556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50000"/>
              </a:spcBef>
              <a:buNone/>
            </a:pPr>
            <a:r>
              <a:rPr lang="zh-CN" altLang="zh-CN" sz="1600" dirty="0">
                <a:solidFill>
                  <a:srgbClr val="000000"/>
                </a:solidFill>
              </a:rPr>
              <a:t>UNCTAD &amp; BEA:</a:t>
            </a:r>
            <a:endParaRPr lang="zh-CN" altLang="zh-CN" sz="1600" dirty="0">
              <a:solidFill>
                <a:srgbClr val="000000"/>
              </a:solidFill>
            </a:endParaRPr>
          </a:p>
          <a:p>
            <a:pPr marL="0" lvl="0" indent="0">
              <a:spcBef>
                <a:spcPct val="50000"/>
              </a:spcBef>
              <a:buNone/>
            </a:pPr>
            <a:r>
              <a:rPr lang="zh-CN" altLang="zh-CN" sz="1600" dirty="0">
                <a:solidFill>
                  <a:srgbClr val="000000"/>
                </a:solidFill>
              </a:rPr>
              <a:t>Narrow caliber, BOP single dimension</a:t>
            </a:r>
            <a:endParaRPr lang="zh-CN" altLang="zh-CN" sz="1600" dirty="0">
              <a:solidFill>
                <a:srgbClr val="000000"/>
              </a:solidFill>
            </a:endParaRPr>
          </a:p>
        </p:txBody>
      </p:sp>
      <p:sp>
        <p:nvSpPr>
          <p:cNvPr id="9227" name="Line 11"/>
          <p:cNvSpPr/>
          <p:nvPr/>
        </p:nvSpPr>
        <p:spPr>
          <a:xfrm>
            <a:off x="3203575" y="4652963"/>
            <a:ext cx="1944688" cy="0"/>
          </a:xfrm>
          <a:prstGeom prst="line">
            <a:avLst/>
          </a:prstGeom>
          <a:ln w="9525" cap="flat" cmpd="sng">
            <a:solidFill>
              <a:schemeClr val="tx1"/>
            </a:solidFill>
            <a:prstDash val="solid"/>
            <a:headEnd type="none" w="med" len="med"/>
            <a:tailEnd type="triangle" w="med" len="med"/>
          </a:ln>
        </p:spPr>
      </p:sp>
      <p:sp>
        <p:nvSpPr>
          <p:cNvPr id="9228" name="Text Box 12"/>
          <p:cNvSpPr txBox="1"/>
          <p:nvPr/>
        </p:nvSpPr>
        <p:spPr>
          <a:xfrm>
            <a:off x="5219700" y="4365625"/>
            <a:ext cx="2665413" cy="7794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50000"/>
              </a:spcBef>
              <a:buNone/>
            </a:pPr>
            <a:r>
              <a:rPr lang="zh-CN" altLang="zh-CN" sz="1800" dirty="0">
                <a:solidFill>
                  <a:srgbClr val="000000"/>
                </a:solidFill>
              </a:rPr>
              <a:t>Digitally-deliverable services (2018)</a:t>
            </a:r>
            <a:endParaRPr lang="zh-CN" altLang="zh-CN" sz="1800" dirty="0">
              <a:solidFill>
                <a:srgbClr val="000000"/>
              </a:solidFill>
            </a:endParaRPr>
          </a:p>
        </p:txBody>
      </p:sp>
      <p:sp>
        <p:nvSpPr>
          <p:cNvPr id="9229" name="Cloud"/>
          <p:cNvSpPr>
            <a:spLocks noChangeAspect="1" noEditPoints="1"/>
          </p:cNvSpPr>
          <p:nvPr/>
        </p:nvSpPr>
        <p:spPr>
          <a:xfrm>
            <a:off x="3059113" y="2349500"/>
            <a:ext cx="2743200" cy="1838325"/>
          </a:xfrm>
          <a:custGeom>
            <a:avLst/>
            <a:gdLst>
              <a:gd name="txL" fmla="*/ 2977 w 21600"/>
              <a:gd name="txT" fmla="*/ 3262 h 21600"/>
              <a:gd name="txR" fmla="*/ 17087 w 21600"/>
              <a:gd name="txB" fmla="*/ 17337 h 21600"/>
            </a:gdLst>
            <a:ahLst/>
            <a:cxnLst>
              <a:cxn ang="0">
                <a:pos x="2147483646" y="2147483646"/>
              </a:cxn>
              <a:cxn ang="0">
                <a:pos x="2147483646" y="2147483646"/>
              </a:cxn>
              <a:cxn ang="0">
                <a:pos x="2147483646" y="2147483646"/>
              </a:cxn>
              <a:cxn ang="0">
                <a:pos x="2147483646" y="2147483646"/>
              </a:cxn>
            </a:cxnLst>
            <a:rect l="txL" t="txT" r="txR" b="txB"/>
            <a:pathLst>
              <a:path w="21600" h="2160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a:moveTo>
                  <a:pt x="1074" y="12702"/>
                </a:moveTo>
                <a:cubicBezTo>
                  <a:pt x="1407" y="12969"/>
                  <a:pt x="1786" y="13110"/>
                  <a:pt x="2172" y="13110"/>
                </a:cubicBezTo>
                <a:cubicBezTo>
                  <a:pt x="2228" y="13109"/>
                  <a:pt x="2285" y="13107"/>
                  <a:pt x="2341" y="13101"/>
                </a:cubicBezTo>
              </a:path>
              <a:path w="21600" h="21600" fill="none">
                <a:moveTo>
                  <a:pt x="2909" y="17629"/>
                </a:moveTo>
                <a:cubicBezTo>
                  <a:pt x="3099" y="17599"/>
                  <a:pt x="3285" y="17535"/>
                  <a:pt x="3463" y="17439"/>
                </a:cubicBezTo>
              </a:path>
              <a:path w="21600" h="21600" fill="none">
                <a:moveTo>
                  <a:pt x="7895" y="18680"/>
                </a:moveTo>
                <a:cubicBezTo>
                  <a:pt x="7983" y="18985"/>
                  <a:pt x="8095" y="19277"/>
                  <a:pt x="8229" y="19550"/>
                </a:cubicBezTo>
              </a:path>
              <a:path w="21600" h="21600" fill="none">
                <a:moveTo>
                  <a:pt x="14267" y="18324"/>
                </a:moveTo>
                <a:cubicBezTo>
                  <a:pt x="14336" y="18013"/>
                  <a:pt x="14380" y="17693"/>
                  <a:pt x="14400" y="17370"/>
                </a:cubicBezTo>
              </a:path>
              <a:path w="21600" h="21600" fill="none">
                <a:moveTo>
                  <a:pt x="18694" y="15045"/>
                </a:moveTo>
                <a:cubicBezTo>
                  <a:pt x="18694" y="15034"/>
                  <a:pt x="18695" y="15024"/>
                  <a:pt x="18695" y="15013"/>
                </a:cubicBezTo>
                <a:cubicBezTo>
                  <a:pt x="18695" y="13508"/>
                  <a:pt x="18063" y="12136"/>
                  <a:pt x="17069" y="11477"/>
                </a:cubicBezTo>
              </a:path>
              <a:path w="21600" h="21600" fill="none">
                <a:moveTo>
                  <a:pt x="20165" y="8999"/>
                </a:moveTo>
                <a:cubicBezTo>
                  <a:pt x="20479" y="8635"/>
                  <a:pt x="20726" y="8177"/>
                  <a:pt x="20889" y="7661"/>
                </a:cubicBezTo>
              </a:path>
              <a:path w="21600" h="21600" fill="none">
                <a:moveTo>
                  <a:pt x="19186" y="3344"/>
                </a:moveTo>
                <a:cubicBezTo>
                  <a:pt x="19186" y="3328"/>
                  <a:pt x="19187" y="3313"/>
                  <a:pt x="19187" y="3297"/>
                </a:cubicBezTo>
                <a:cubicBezTo>
                  <a:pt x="19187" y="3101"/>
                  <a:pt x="19174" y="2905"/>
                  <a:pt x="19148" y="2712"/>
                </a:cubicBezTo>
              </a:path>
              <a:path w="21600" h="21600" fill="none">
                <a:moveTo>
                  <a:pt x="14905" y="1165"/>
                </a:moveTo>
                <a:cubicBezTo>
                  <a:pt x="14754" y="1408"/>
                  <a:pt x="14629" y="1679"/>
                  <a:pt x="14535" y="1971"/>
                </a:cubicBezTo>
              </a:path>
              <a:path w="21600" h="21600" fill="none">
                <a:moveTo>
                  <a:pt x="11221" y="1645"/>
                </a:moveTo>
                <a:cubicBezTo>
                  <a:pt x="11140" y="1866"/>
                  <a:pt x="11080" y="2099"/>
                  <a:pt x="11041" y="2340"/>
                </a:cubicBezTo>
              </a:path>
              <a:path w="21600" h="21600" fill="none">
                <a:moveTo>
                  <a:pt x="7645" y="3276"/>
                </a:moveTo>
                <a:cubicBezTo>
                  <a:pt x="7449" y="3016"/>
                  <a:pt x="7231" y="2790"/>
                  <a:pt x="6995" y="2602"/>
                </a:cubicBezTo>
              </a:path>
              <a:path w="21600" h="21600" fill="none">
                <a:moveTo>
                  <a:pt x="1942" y="7186"/>
                </a:moveTo>
                <a:cubicBezTo>
                  <a:pt x="1966" y="7426"/>
                  <a:pt x="2004" y="7663"/>
                  <a:pt x="2056" y="7895"/>
                </a:cubicBezTo>
              </a:path>
            </a:pathLst>
          </a:custGeom>
          <a:solidFill>
            <a:srgbClr val="FFBE7D">
              <a:alpha val="100000"/>
            </a:srgbClr>
          </a:solidFill>
          <a:ln w="9525" cap="flat" cmpd="sng">
            <a:solidFill>
              <a:srgbClr val="000000">
                <a:alpha val="100000"/>
              </a:srgbClr>
            </a:solidFill>
            <a:prstDash val="solid"/>
            <a:miter lim="800000"/>
            <a:headEnd type="none" w="med" len="med"/>
            <a:tailEnd type="none" w="med" len="med"/>
          </a:ln>
          <a:effectLst>
            <a:outerShdw dist="107763" dir="2699999" algn="ctr" rotWithShape="0">
              <a:srgbClr val="808080">
                <a:alpha val="100000"/>
              </a:srgbClr>
            </a:outerShdw>
          </a:effectLst>
        </p:spPr>
        <p:txBody>
          <a:bodyPr/>
          <a:p>
            <a:endParaRPr lang="zh-CN" altLang="en-US"/>
          </a:p>
        </p:txBody>
      </p:sp>
      <p:sp>
        <p:nvSpPr>
          <p:cNvPr id="9230" name="Rectangle 15"/>
          <p:cNvSpPr/>
          <p:nvPr/>
        </p:nvSpPr>
        <p:spPr>
          <a:xfrm>
            <a:off x="3348038" y="2781300"/>
            <a:ext cx="2089150" cy="915988"/>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zh-CN" altLang="zh-CN" sz="1800" dirty="0">
                <a:solidFill>
                  <a:srgbClr val="000000"/>
                </a:solidFill>
              </a:rPr>
              <a:t>Three reports of USITC on digital trade (2013, 2014, 2017) </a:t>
            </a:r>
            <a:endParaRPr lang="zh-CN" altLang="zh-CN" sz="1800"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TextBox 5"/>
          <p:cNvSpPr txBox="1">
            <a:spLocks noChangeArrowheads="1"/>
          </p:cNvSpPr>
          <p:nvPr/>
        </p:nvSpPr>
        <p:spPr bwMode="auto">
          <a:xfrm>
            <a:off x="142875" y="142875"/>
            <a:ext cx="5000625" cy="665162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50000"/>
              </a:lnSpc>
              <a:spcBef>
                <a:spcPct val="0"/>
              </a:spcBef>
              <a:spcAft>
                <a:spcPct val="0"/>
              </a:spcAft>
              <a:buClrTx/>
              <a:buSzTx/>
              <a:buFontTx/>
              <a:buNone/>
              <a:defRPr/>
            </a:pPr>
            <a:r>
              <a:rPr kumimoji="0" lang="zh-CN" altLang="zh-CN" sz="20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USITC definition of digital trade</a:t>
            </a:r>
            <a:endParaRPr kumimoji="0" lang="zh-CN" altLang="zh-CN" sz="20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zh-CN" sz="1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        </a:t>
            </a:r>
            <a:r>
              <a:rPr kumimoji="0" lang="zh-CN"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Two reports, </a:t>
            </a:r>
            <a:r>
              <a:rPr kumimoji="0" lang="zh-CN" altLang="zh-CN" sz="1400" b="0" i="1"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Digital Trade in the US and Global Economies</a:t>
            </a:r>
            <a:r>
              <a:rPr kumimoji="0" lang="zh-CN"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July 2013 and August 2014. The third report, </a:t>
            </a:r>
            <a:r>
              <a:rPr kumimoji="0" lang="zh-CN" altLang="zh-CN" sz="1400" b="0" i="1"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Global Digital Trade 1: Market Opportunities and Key Foreign Trade Restrictions</a:t>
            </a:r>
            <a:r>
              <a:rPr kumimoji="0" lang="zh-CN"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August 2017.</a:t>
            </a:r>
            <a:endParaRPr kumimoji="0" lang="zh-CN"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zh-CN" sz="135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1. "Digital trade refers to U.S. domestic commerce and international trade in products and services delivered via the Internet."</a:t>
            </a:r>
            <a:endParaRPr kumimoji="0" lang="zh-CN" altLang="zh-CN" sz="135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zh-CN" sz="135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2. Digital trade is “domestic commerce and international trade in the US where the Internet and Internet-based technologies play a significant role in the ordering, production, and delivery of products and services.”</a:t>
            </a:r>
            <a:endParaRPr kumimoji="0" lang="zh-CN" altLang="zh-CN" sz="135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zh-CN" sz="135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3. Digital trade refers to "products and services delivered by companies in any industry through the Internet, and related products such as smart phones and Internet sensors. It includes the submission of e-commerce platforms and related services, but does not include the sale value of tangible items ordered online, nor does it include tangible goods with digital counterparts (such as books, movies, musics and softwares burned in CDs or DVDs).”</a:t>
            </a:r>
            <a:endParaRPr kumimoji="0" lang="zh-CN" altLang="zh-CN" sz="135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0243" name="灯片编号占位符 6"/>
          <p:cNvSpPr txBox="1">
            <a:spLocks noGrp="1"/>
          </p:cNvSpPr>
          <p:nvPr>
            <p:ph type="sldNum" sz="quarter" idx="12"/>
          </p:nvPr>
        </p:nvSpPr>
        <p:spPr>
          <a:ln/>
        </p:spPr>
        <p:txBody>
          <a:bodyPr/>
          <a:p>
            <a:pPr marL="0" indent="0" algn="r">
              <a:spcBef>
                <a:spcPct val="0"/>
              </a:spcBef>
              <a:buNone/>
            </a:pPr>
            <a:fld id="{9A0DB2DC-4C9A-4742-B13C-FB6460FD3503}" type="slidenum">
              <a:rPr lang="zh-CN" altLang="zh-CN" sz="1400" dirty="0">
                <a:solidFill>
                  <a:srgbClr val="000000"/>
                </a:solidFill>
              </a:rPr>
            </a:fld>
            <a:endParaRPr lang="zh-CN" altLang="zh-CN" sz="1400" dirty="0">
              <a:solidFill>
                <a:srgbClr val="000000"/>
              </a:solidFill>
            </a:endParaRPr>
          </a:p>
        </p:txBody>
      </p:sp>
      <p:sp>
        <p:nvSpPr>
          <p:cNvPr id="10244" name="线形标注 1 7"/>
          <p:cNvSpPr/>
          <p:nvPr/>
        </p:nvSpPr>
        <p:spPr>
          <a:xfrm>
            <a:off x="5500688" y="266700"/>
            <a:ext cx="3249612" cy="2095500"/>
          </a:xfrm>
          <a:prstGeom prst="borderCallout1">
            <a:avLst>
              <a:gd name="adj1" fmla="val 61472"/>
              <a:gd name="adj2" fmla="val -2861"/>
              <a:gd name="adj3" fmla="val 112500"/>
              <a:gd name="adj4" fmla="val -38333"/>
            </a:avLst>
          </a:prstGeom>
          <a:solidFill>
            <a:schemeClr val="accent1"/>
          </a:solidFill>
          <a:ln w="9525" cap="flat" cmpd="sng">
            <a:solidFill>
              <a:srgbClr val="FF0000"/>
            </a:solidFill>
            <a:prstDash val="solid"/>
            <a:round/>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nSpc>
                <a:spcPct val="150000"/>
              </a:lnSpc>
              <a:spcBef>
                <a:spcPct val="0"/>
              </a:spcBef>
              <a:buNone/>
            </a:pPr>
            <a:r>
              <a:rPr lang="zh-CN" altLang="zh-CN" sz="1200" dirty="0">
                <a:solidFill>
                  <a:srgbClr val="000000"/>
                </a:solidFill>
                <a:latin typeface="华文仿宋" panose="02010600040101010101" pitchFamily="2" charset="-122"/>
                <a:ea typeface="华文仿宋" panose="02010600040101010101" pitchFamily="2" charset="-122"/>
              </a:rPr>
              <a:t>There are three key statements in the report: the first is about the submission method, which must be submitted via the Internet; the second is about the object of transaction, including products and services; and the third is about the territory of the transaction:  it refers to both domestic business in the United States and international trade.</a:t>
            </a:r>
            <a:endParaRPr lang="zh-CN" altLang="zh-CN" sz="1200" dirty="0">
              <a:solidFill>
                <a:srgbClr val="000000"/>
              </a:solidFill>
              <a:latin typeface="华文仿宋" panose="02010600040101010101" pitchFamily="2" charset="-122"/>
              <a:ea typeface="华文仿宋" panose="02010600040101010101" pitchFamily="2" charset="-122"/>
            </a:endParaRPr>
          </a:p>
        </p:txBody>
      </p:sp>
      <p:sp>
        <p:nvSpPr>
          <p:cNvPr id="10245" name="线形标注 1 8"/>
          <p:cNvSpPr/>
          <p:nvPr/>
        </p:nvSpPr>
        <p:spPr>
          <a:xfrm>
            <a:off x="5508625" y="2678113"/>
            <a:ext cx="3124200" cy="1600200"/>
          </a:xfrm>
          <a:prstGeom prst="borderCallout1">
            <a:avLst>
              <a:gd name="adj1" fmla="val 18750"/>
              <a:gd name="adj2" fmla="val -8333"/>
              <a:gd name="adj3" fmla="val 43606"/>
              <a:gd name="adj4" fmla="val -38333"/>
            </a:avLst>
          </a:prstGeom>
          <a:solidFill>
            <a:schemeClr val="accent1"/>
          </a:solidFill>
          <a:ln w="9525" cap="flat" cmpd="sng">
            <a:solidFill>
              <a:srgbClr val="FF0000"/>
            </a:solidFill>
            <a:prstDash val="solid"/>
            <a:round/>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nSpc>
                <a:spcPct val="150000"/>
              </a:lnSpc>
              <a:spcBef>
                <a:spcPct val="0"/>
              </a:spcBef>
              <a:buNone/>
            </a:pPr>
            <a:r>
              <a:rPr lang="zh-CN" altLang="zh-CN" sz="1200" dirty="0">
                <a:solidFill>
                  <a:srgbClr val="000000"/>
                </a:solidFill>
                <a:latin typeface="华文仿宋" panose="02010600040101010101" pitchFamily="2" charset="-122"/>
                <a:ea typeface="华文仿宋" panose="02010600040101010101" pitchFamily="2" charset="-122"/>
              </a:rPr>
              <a:t>The report broadens the concept of digital trade to include tangible goods ordered online and produced physically, paper books with digital counterparts and softwares, musics, movies and CDs in hard copy.</a:t>
            </a:r>
            <a:endParaRPr lang="zh-CN" altLang="zh-CN" sz="1200" dirty="0">
              <a:solidFill>
                <a:srgbClr val="000000"/>
              </a:solidFill>
              <a:latin typeface="华文仿宋" panose="02010600040101010101" pitchFamily="2" charset="-122"/>
              <a:ea typeface="华文仿宋" panose="02010600040101010101" pitchFamily="2" charset="-122"/>
            </a:endParaRPr>
          </a:p>
        </p:txBody>
      </p:sp>
      <p:sp>
        <p:nvSpPr>
          <p:cNvPr id="10246" name="线形标注 1 8"/>
          <p:cNvSpPr/>
          <p:nvPr/>
        </p:nvSpPr>
        <p:spPr>
          <a:xfrm>
            <a:off x="5508625" y="4394200"/>
            <a:ext cx="3124200" cy="1600200"/>
          </a:xfrm>
          <a:prstGeom prst="borderCallout1">
            <a:avLst>
              <a:gd name="adj1" fmla="val 18750"/>
              <a:gd name="adj2" fmla="val -8333"/>
              <a:gd name="adj3" fmla="val 43606"/>
              <a:gd name="adj4" fmla="val -38333"/>
            </a:avLst>
          </a:prstGeom>
          <a:solidFill>
            <a:schemeClr val="accent1"/>
          </a:solidFill>
          <a:ln w="9525" cap="flat" cmpd="sng">
            <a:solidFill>
              <a:srgbClr val="FF0000"/>
            </a:solidFill>
            <a:prstDash val="solid"/>
            <a:round/>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nSpc>
                <a:spcPct val="150000"/>
              </a:lnSpc>
              <a:spcBef>
                <a:spcPct val="0"/>
              </a:spcBef>
              <a:buNone/>
            </a:pPr>
            <a:r>
              <a:rPr lang="zh-CN" altLang="zh-CN" sz="1100" dirty="0">
                <a:solidFill>
                  <a:srgbClr val="000000"/>
                </a:solidFill>
                <a:latin typeface="华文仿宋" panose="02010600040101010101" pitchFamily="2" charset="-122"/>
                <a:ea typeface="华文仿宋" panose="02010600040101010101" pitchFamily="2" charset="-122"/>
              </a:rPr>
              <a:t>The report is exclusively dedicated to international trade. Basically, it is reduced to the category of the first definition, which only increases the platform service value of e-commerce and the digital hardware products associated with online delivery.</a:t>
            </a:r>
            <a:endParaRPr lang="zh-CN" altLang="zh-CN" sz="1100" dirty="0">
              <a:solidFill>
                <a:srgbClr val="000000"/>
              </a:solidFill>
              <a:latin typeface="华文仿宋" panose="02010600040101010101" pitchFamily="2" charset="-122"/>
              <a:ea typeface="华文仿宋" panose="0201060004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灯片编号占位符 1"/>
          <p:cNvSpPr txBox="1">
            <a:spLocks noGrp="1"/>
          </p:cNvSpPr>
          <p:nvPr>
            <p:ph type="sldNum" sz="quarter" idx="12"/>
          </p:nvPr>
        </p:nvSpPr>
        <p:spPr>
          <a:ln/>
        </p:spPr>
        <p:txBody>
          <a:bodyPr/>
          <a:p>
            <a:pPr marL="0" indent="0" algn="r">
              <a:spcBef>
                <a:spcPct val="0"/>
              </a:spcBef>
              <a:buNone/>
            </a:pPr>
            <a:fld id="{9A0DB2DC-4C9A-4742-B13C-FB6460FD3503}" type="slidenum">
              <a:rPr lang="zh-CN" altLang="zh-CN" sz="1400" dirty="0">
                <a:solidFill>
                  <a:srgbClr val="000000"/>
                </a:solidFill>
              </a:rPr>
            </a:fld>
            <a:endParaRPr lang="zh-CN" altLang="zh-CN" sz="1400" dirty="0">
              <a:solidFill>
                <a:srgbClr val="000000"/>
              </a:solidFill>
            </a:endParaRPr>
          </a:p>
        </p:txBody>
      </p:sp>
      <p:sp>
        <p:nvSpPr>
          <p:cNvPr id="11267" name="TextBox 2"/>
          <p:cNvSpPr txBox="1"/>
          <p:nvPr/>
        </p:nvSpPr>
        <p:spPr>
          <a:xfrm>
            <a:off x="214313" y="357188"/>
            <a:ext cx="8686800" cy="2446337"/>
          </a:xfrm>
          <a:prstGeom prst="rect">
            <a:avLst/>
          </a:prstGeom>
          <a:solidFill>
            <a:schemeClr val="accent1"/>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nSpc>
                <a:spcPct val="150000"/>
              </a:lnSpc>
              <a:spcBef>
                <a:spcPct val="0"/>
              </a:spcBef>
              <a:buNone/>
            </a:pPr>
            <a:r>
              <a:rPr lang="zh-CN" altLang="zh-CN" sz="1600" dirty="0">
                <a:solidFill>
                  <a:srgbClr val="000000"/>
                </a:solidFill>
              </a:rPr>
              <a:t>       </a:t>
            </a:r>
            <a:r>
              <a:rPr lang="zh-CN" altLang="zh-CN" sz="1400" dirty="0">
                <a:solidFill>
                  <a:srgbClr val="000000"/>
                </a:solidFill>
              </a:rPr>
              <a:t>In 2012, U.S. experts proposed two concepts with the same connotation: digitally-enabled services and ICT-enabled services (ICT is an acronym for information and communication technology), defining them as "services in which digital information and communication technology plays an important role in cross-border trade. </a:t>
            </a:r>
            <a:endParaRPr lang="zh-CN" altLang="zh-CN" sz="1400" dirty="0">
              <a:solidFill>
                <a:srgbClr val="000000"/>
              </a:solidFill>
            </a:endParaRPr>
          </a:p>
          <a:p>
            <a:pPr marL="0" lvl="0" indent="0">
              <a:lnSpc>
                <a:spcPct val="150000"/>
              </a:lnSpc>
              <a:spcBef>
                <a:spcPct val="0"/>
              </a:spcBef>
              <a:buNone/>
            </a:pPr>
            <a:r>
              <a:rPr lang="zh-CN" altLang="zh-CN" sz="1400" dirty="0">
                <a:solidFill>
                  <a:srgbClr val="000000"/>
                </a:solidFill>
              </a:rPr>
              <a:t>                                                          —— In June, 2012, </a:t>
            </a:r>
            <a:r>
              <a:rPr lang="zh-CN" altLang="zh-CN" sz="1400" i="1" dirty="0">
                <a:solidFill>
                  <a:srgbClr val="000000"/>
                </a:solidFill>
              </a:rPr>
              <a:t>Overview of Contemporary Business</a:t>
            </a:r>
            <a:r>
              <a:rPr lang="zh-CN" altLang="zh-CN" sz="1400" dirty="0">
                <a:solidFill>
                  <a:srgbClr val="000000"/>
                </a:solidFill>
              </a:rPr>
              <a:t>  of U.S. Department of Commerce published articles written by Maria Borga and Jennifer Koncz-Bruner.</a:t>
            </a:r>
            <a:endParaRPr lang="zh-CN" altLang="zh-CN" sz="1400" dirty="0">
              <a:solidFill>
                <a:srgbClr val="000000"/>
              </a:solidFill>
            </a:endParaRPr>
          </a:p>
        </p:txBody>
      </p:sp>
      <p:sp>
        <p:nvSpPr>
          <p:cNvPr id="11268" name="TextBox 3"/>
          <p:cNvSpPr txBox="1"/>
          <p:nvPr/>
        </p:nvSpPr>
        <p:spPr>
          <a:xfrm>
            <a:off x="214313" y="3073400"/>
            <a:ext cx="8643937" cy="3289300"/>
          </a:xfrm>
          <a:prstGeom prst="rect">
            <a:avLst/>
          </a:prstGeom>
          <a:solidFill>
            <a:srgbClr val="FFFF00"/>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nSpc>
                <a:spcPct val="150000"/>
              </a:lnSpc>
              <a:spcBef>
                <a:spcPct val="0"/>
              </a:spcBef>
              <a:buNone/>
            </a:pPr>
            <a:r>
              <a:rPr lang="zh-CN" altLang="zh-CN" sz="1600" dirty="0">
                <a:solidFill>
                  <a:srgbClr val="000000"/>
                </a:solidFill>
              </a:rPr>
              <a:t>        </a:t>
            </a:r>
            <a:r>
              <a:rPr lang="zh-CN" altLang="zh-CN" sz="1400" dirty="0">
                <a:solidFill>
                  <a:srgbClr val="000000"/>
                </a:solidFill>
              </a:rPr>
              <a:t>In 2016, U.S. experts attempted to account for digital trade imports, exports, and the trade balance in the services sub-item of the existing balance of payments. It divides digital trade into ICT services, potential ICT-enabled services and non-potential ICT-enabled services.</a:t>
            </a:r>
            <a:endParaRPr lang="zh-CN" altLang="zh-CN" sz="1400" dirty="0">
              <a:solidFill>
                <a:srgbClr val="000000"/>
              </a:solidFill>
            </a:endParaRPr>
          </a:p>
          <a:p>
            <a:pPr marL="0" lvl="0" indent="0">
              <a:lnSpc>
                <a:spcPct val="150000"/>
              </a:lnSpc>
              <a:spcBef>
                <a:spcPct val="0"/>
              </a:spcBef>
              <a:buNone/>
            </a:pPr>
            <a:r>
              <a:rPr lang="zh-CN" altLang="zh-CN" sz="1400" dirty="0">
                <a:solidFill>
                  <a:srgbClr val="000000"/>
                </a:solidFill>
              </a:rPr>
              <a:t>       The word "potential" is added in front of "ICT-enabled services" because data from ICT-enabled services cannot be directly captured in the balance of payments data collection process, but can only be classified according to the potential application of ICT in the provision of the service "potential" and "non-potential".</a:t>
            </a:r>
            <a:endParaRPr lang="zh-CN" altLang="zh-CN" sz="1400" dirty="0">
              <a:solidFill>
                <a:srgbClr val="000000"/>
              </a:solidFill>
            </a:endParaRPr>
          </a:p>
          <a:p>
            <a:pPr marL="0" lvl="0" indent="0">
              <a:lnSpc>
                <a:spcPct val="150000"/>
              </a:lnSpc>
              <a:spcBef>
                <a:spcPct val="0"/>
              </a:spcBef>
              <a:buNone/>
            </a:pPr>
            <a:r>
              <a:rPr lang="zh-CN" altLang="zh-CN" sz="1600" dirty="0">
                <a:solidFill>
                  <a:srgbClr val="000000"/>
                </a:solidFill>
              </a:rPr>
              <a:t>                                                 </a:t>
            </a:r>
            <a:r>
              <a:rPr lang="zh-CN" altLang="zh-CN" sz="1200" dirty="0">
                <a:solidFill>
                  <a:srgbClr val="000000"/>
                </a:solidFill>
              </a:rPr>
              <a:t>—— In June, 2016, </a:t>
            </a:r>
            <a:r>
              <a:rPr lang="zh-CN" altLang="zh-CN" sz="1200" i="1" dirty="0">
                <a:solidFill>
                  <a:srgbClr val="000000"/>
                </a:solidFill>
              </a:rPr>
              <a:t>Overview of Contemporary Business</a:t>
            </a:r>
            <a:r>
              <a:rPr lang="zh-CN" altLang="zh-CN" sz="1200" dirty="0">
                <a:solidFill>
                  <a:srgbClr val="000000"/>
                </a:solidFill>
              </a:rPr>
              <a:t>  of U.S. Department of Commerce published </a:t>
            </a:r>
            <a:r>
              <a:rPr lang="zh-CN" altLang="zh-CN" sz="1200" i="1" dirty="0">
                <a:solidFill>
                  <a:srgbClr val="000000"/>
                </a:solidFill>
              </a:rPr>
              <a:t>Trends in U.S. Trade in Information and Communications Technology (ICT) Services and in ICT-Enabled Services </a:t>
            </a:r>
            <a:r>
              <a:rPr lang="zh-CN" altLang="zh-CN" sz="1200" dirty="0">
                <a:solidFill>
                  <a:srgbClr val="000000"/>
                </a:solidFill>
              </a:rPr>
              <a:t>written by Alexis N Grimm</a:t>
            </a:r>
            <a:endParaRPr lang="zh-CN" altLang="zh-CN" sz="1200" dirty="0">
              <a:solidFill>
                <a:srgbClr val="000000"/>
              </a:solidFill>
            </a:endParaRPr>
          </a:p>
        </p:txBody>
      </p:sp>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43272</Words>
  <Application>WPS 演示</Application>
  <PresentationFormat>全屏显示(4:3)</PresentationFormat>
  <Paragraphs>1692</Paragraphs>
  <Slides>49</Slides>
  <Notes>0</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3</vt:i4>
      </vt:variant>
      <vt:variant>
        <vt:lpstr>幻灯片标题</vt:lpstr>
      </vt:variant>
      <vt:variant>
        <vt:i4>49</vt:i4>
      </vt:variant>
    </vt:vector>
  </HeadingPairs>
  <TitlesOfParts>
    <vt:vector size="68" baseType="lpstr">
      <vt:lpstr>Arial</vt:lpstr>
      <vt:lpstr>宋体</vt:lpstr>
      <vt:lpstr>Wingdings</vt:lpstr>
      <vt:lpstr>Times New Roman</vt:lpstr>
      <vt:lpstr>楷体</vt:lpstr>
      <vt:lpstr>华文仿宋</vt:lpstr>
      <vt:lpstr>等线</vt:lpstr>
      <vt:lpstr>华文楷体</vt:lpstr>
      <vt:lpstr>仿宋</vt:lpstr>
      <vt:lpstr>楷体_GB2312</vt:lpstr>
      <vt:lpstr>新宋体</vt:lpstr>
      <vt:lpstr>Calibri</vt:lpstr>
      <vt:lpstr>微软雅黑</vt:lpstr>
      <vt:lpstr>华文隶书</vt:lpstr>
      <vt:lpstr>Arial Unicode MS</vt:lpstr>
      <vt:lpstr>默认设计模板</vt:lpstr>
      <vt:lpstr>Paint.Picture</vt:lpstr>
      <vt:lpstr>Equation.3</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数字贸易的概念架构、 指标体系和测度方法</dc:title>
  <dc:creator>user</dc:creator>
  <cp:lastModifiedBy>张力允(拟稿)</cp:lastModifiedBy>
  <cp:revision>108</cp:revision>
  <dcterms:created xsi:type="dcterms:W3CDTF">2021-03-20T01:15:39Z</dcterms:created>
  <dcterms:modified xsi:type="dcterms:W3CDTF">2021-11-19T12:05:38Z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